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68" r:id="rId5"/>
  </p:sldMasterIdLst>
  <p:notesMasterIdLst>
    <p:notesMasterId r:id="rId43"/>
  </p:notesMasterIdLst>
  <p:sldIdLst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CB39"/>
    <a:srgbClr val="75C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93" autoAdjust="0"/>
  </p:normalViewPr>
  <p:slideViewPr>
    <p:cSldViewPr>
      <p:cViewPr>
        <p:scale>
          <a:sx n="70" d="100"/>
          <a:sy n="70" d="100"/>
        </p:scale>
        <p:origin x="-138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5542C-5AF9-4F75-9A00-E5B5E7668C08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C296D-22C5-4756-88E4-2F85A81E2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6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C296D-22C5-4756-88E4-2F85A81E216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M:\Creative Services\Templates\PPTs\EBSCO Health PPT Templates\EBSCO Health PPT Templates_PNGs\DynaMed_PPT_Template.png"/>
          <p:cNvPicPr>
            <a:picLocks noChangeAspect="1" noChangeArrowheads="1"/>
          </p:cNvPicPr>
          <p:nvPr userDrawn="1"/>
        </p:nvPicPr>
        <p:blipFill>
          <a:blip r:embed="rId6" cstate="print"/>
          <a:srcRect b="77778"/>
          <a:stretch>
            <a:fillRect/>
          </a:stretch>
        </p:blipFill>
        <p:spPr bwMode="auto">
          <a:xfrm>
            <a:off x="0" y="-1"/>
            <a:ext cx="9144001" cy="1524001"/>
          </a:xfrm>
          <a:prstGeom prst="rect">
            <a:avLst/>
          </a:prstGeom>
          <a:noFill/>
        </p:spPr>
      </p:pic>
      <p:pic>
        <p:nvPicPr>
          <p:cNvPr id="9" name="Picture 6" descr="M:\Creative Services\Templates\PPTs\EBSCO Health PPT Templates\EBSCO Health PPT Templates_PNGs\DynaMed_PPT_Template.png"/>
          <p:cNvPicPr>
            <a:picLocks noChangeAspect="1" noChangeArrowheads="1"/>
          </p:cNvPicPr>
          <p:nvPr userDrawn="1"/>
        </p:nvPicPr>
        <p:blipFill>
          <a:blip r:embed="rId6" cstate="print"/>
          <a:srcRect t="91111"/>
          <a:stretch>
            <a:fillRect/>
          </a:stretch>
        </p:blipFill>
        <p:spPr bwMode="auto">
          <a:xfrm>
            <a:off x="0" y="6248400"/>
            <a:ext cx="9144001" cy="6096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M:\Creative Services\Templates\PPTs\EBSCO Health PPT Templates\EBSCO Health PPT Templates_PNGs\DynaMed_PPT_Template.png"/>
          <p:cNvPicPr>
            <a:picLocks noChangeAspect="1" noChangeArrowheads="1"/>
          </p:cNvPicPr>
          <p:nvPr userDrawn="1"/>
        </p:nvPicPr>
        <p:blipFill>
          <a:blip r:embed="rId9" cstate="print"/>
          <a:srcRect t="91111"/>
          <a:stretch>
            <a:fillRect/>
          </a:stretch>
        </p:blipFill>
        <p:spPr bwMode="auto">
          <a:xfrm>
            <a:off x="0" y="6248400"/>
            <a:ext cx="9144001" cy="6096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19300" y="4038600"/>
            <a:ext cx="7086600" cy="1752600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EBSCO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Information Services</a:t>
            </a:r>
            <a:endParaRPr lang="en-US" sz="2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715000" y="5015552"/>
            <a:ext cx="3429000" cy="470848"/>
          </a:xfrm>
          <a:custGeom>
            <a:avLst/>
            <a:gdLst>
              <a:gd name="connsiteX0" fmla="*/ 0 w 2438400"/>
              <a:gd name="connsiteY0" fmla="*/ 0 h 457200"/>
              <a:gd name="connsiteX1" fmla="*/ 2438400 w 2438400"/>
              <a:gd name="connsiteY1" fmla="*/ 0 h 457200"/>
              <a:gd name="connsiteX2" fmla="*/ 2438400 w 2438400"/>
              <a:gd name="connsiteY2" fmla="*/ 457200 h 457200"/>
              <a:gd name="connsiteX3" fmla="*/ 0 w 2438400"/>
              <a:gd name="connsiteY3" fmla="*/ 457200 h 457200"/>
              <a:gd name="connsiteX4" fmla="*/ 0 w 2438400"/>
              <a:gd name="connsiteY4" fmla="*/ 0 h 457200"/>
              <a:gd name="connsiteX0" fmla="*/ 304800 w 2438400"/>
              <a:gd name="connsiteY0" fmla="*/ 0 h 457200"/>
              <a:gd name="connsiteX1" fmla="*/ 2438400 w 2438400"/>
              <a:gd name="connsiteY1" fmla="*/ 0 h 457200"/>
              <a:gd name="connsiteX2" fmla="*/ 2438400 w 2438400"/>
              <a:gd name="connsiteY2" fmla="*/ 457200 h 457200"/>
              <a:gd name="connsiteX3" fmla="*/ 0 w 2438400"/>
              <a:gd name="connsiteY3" fmla="*/ 457200 h 457200"/>
              <a:gd name="connsiteX4" fmla="*/ 304800 w 243840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457200">
                <a:moveTo>
                  <a:pt x="304800" y="0"/>
                </a:moveTo>
                <a:lnTo>
                  <a:pt x="2438400" y="0"/>
                </a:lnTo>
                <a:lnTo>
                  <a:pt x="2438400" y="457200"/>
                </a:lnTo>
                <a:lnTo>
                  <a:pt x="0" y="457200"/>
                </a:lnTo>
                <a:lnTo>
                  <a:pt x="3048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2015. </a:t>
            </a:r>
            <a:r>
              <a:rPr lang="en-US" dirty="0" smtClean="0"/>
              <a:t>3. 5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743200" y="3810000"/>
            <a:ext cx="3657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295400" y="2667000"/>
            <a:ext cx="655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b="1" dirty="0" smtClean="0">
                <a:solidFill>
                  <a:schemeClr val="accent1">
                    <a:lumMod val="75000"/>
                  </a:schemeClr>
                </a:solidFill>
              </a:rPr>
              <a:t>PubMed </a:t>
            </a:r>
            <a:r>
              <a:rPr lang="ko-KR" altLang="en-US" sz="6000" b="1" dirty="0" smtClean="0">
                <a:solidFill>
                  <a:schemeClr val="accent1">
                    <a:lumMod val="75000"/>
                  </a:schemeClr>
                </a:solidFill>
              </a:rPr>
              <a:t>이용교육</a:t>
            </a:r>
            <a:endParaRPr lang="en-US" altLang="ko-KR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 결과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295400"/>
            <a:ext cx="8853488" cy="50117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모서리가 둥근 직사각형 12"/>
          <p:cNvSpPr>
            <a:spLocks noChangeArrowheads="1"/>
          </p:cNvSpPr>
          <p:nvPr/>
        </p:nvSpPr>
        <p:spPr bwMode="auto">
          <a:xfrm>
            <a:off x="1600200" y="2209800"/>
            <a:ext cx="3810000" cy="304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2533" name="모서리가 둥근 사각형 설명선 18"/>
          <p:cNvSpPr>
            <a:spLocks noChangeArrowheads="1"/>
          </p:cNvSpPr>
          <p:nvPr/>
        </p:nvSpPr>
        <p:spPr bwMode="auto">
          <a:xfrm>
            <a:off x="5180013" y="1143000"/>
            <a:ext cx="2133600" cy="838200"/>
          </a:xfrm>
          <a:prstGeom prst="wedgeRoundRectCallout">
            <a:avLst>
              <a:gd name="adj1" fmla="val -69264"/>
              <a:gd name="adj2" fmla="val 66708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 결과 화면 설정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화면에 출력될 기사 수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 Format /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정렬기준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534" name="모서리가 둥근 직사각형 11"/>
          <p:cNvSpPr>
            <a:spLocks noChangeArrowheads="1"/>
          </p:cNvSpPr>
          <p:nvPr/>
        </p:nvSpPr>
        <p:spPr bwMode="auto">
          <a:xfrm>
            <a:off x="1600200" y="2551113"/>
            <a:ext cx="5095875" cy="9540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2535" name="모서리가 둥근 사각형 설명선 19"/>
          <p:cNvSpPr>
            <a:spLocks noChangeArrowheads="1"/>
          </p:cNvSpPr>
          <p:nvPr/>
        </p:nvSpPr>
        <p:spPr bwMode="auto">
          <a:xfrm>
            <a:off x="3411538" y="3802063"/>
            <a:ext cx="2532062" cy="617537"/>
          </a:xfrm>
          <a:prstGeom prst="wedgeRoundRectCallout">
            <a:avLst>
              <a:gd name="adj1" fmla="val -28273"/>
              <a:gd name="adj2" fmla="val -111153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 결과 중 가장 관련도가 높은 검색결과를 추천</a:t>
            </a: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536" name="모서리가 둥근 직사각형 14"/>
          <p:cNvSpPr>
            <a:spLocks noChangeArrowheads="1"/>
          </p:cNvSpPr>
          <p:nvPr/>
        </p:nvSpPr>
        <p:spPr bwMode="auto">
          <a:xfrm>
            <a:off x="6696075" y="5097463"/>
            <a:ext cx="2284413" cy="12096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2537" name="모서리가 둥근 사각형 설명선 22"/>
          <p:cNvSpPr>
            <a:spLocks noChangeArrowheads="1"/>
          </p:cNvSpPr>
          <p:nvPr/>
        </p:nvSpPr>
        <p:spPr bwMode="auto">
          <a:xfrm>
            <a:off x="5170488" y="5368925"/>
            <a:ext cx="1311275" cy="892175"/>
          </a:xfrm>
          <a:prstGeom prst="wedgeRoundRectCallout">
            <a:avLst>
              <a:gd name="adj1" fmla="val 62079"/>
              <a:gd name="adj2" fmla="val -72968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PubMed Central</a:t>
            </a:r>
            <a:r>
              <a:rPr lang="ko-KR" altLang="en-US" sz="12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에서 제공되는 무료 원문 기사</a:t>
            </a:r>
          </a:p>
        </p:txBody>
      </p:sp>
      <p:sp>
        <p:nvSpPr>
          <p:cNvPr id="22538" name="모서리가 둥근 직사각형 12"/>
          <p:cNvSpPr>
            <a:spLocks noChangeArrowheads="1"/>
          </p:cNvSpPr>
          <p:nvPr/>
        </p:nvSpPr>
        <p:spPr bwMode="auto">
          <a:xfrm>
            <a:off x="266700" y="2224088"/>
            <a:ext cx="1181100" cy="387191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2539" name="모서리가 둥근 사각형 설명선 18"/>
          <p:cNvSpPr>
            <a:spLocks noChangeArrowheads="1"/>
          </p:cNvSpPr>
          <p:nvPr/>
        </p:nvSpPr>
        <p:spPr bwMode="auto">
          <a:xfrm>
            <a:off x="857250" y="1087438"/>
            <a:ext cx="2133600" cy="838200"/>
          </a:xfrm>
          <a:prstGeom prst="wedgeRoundRectCallout">
            <a:avLst>
              <a:gd name="adj1" fmla="val -60949"/>
              <a:gd name="adj2" fmla="val 78106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 결과를 다시한번 조건에 맞추어 제한 할 수 있는 </a:t>
            </a: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Filter </a:t>
            </a:r>
            <a:endParaRPr lang="ko-KR" altLang="en-US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221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 결과</a:t>
            </a: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500188"/>
            <a:ext cx="8888413" cy="500538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모서리가 둥근 직사각형 26"/>
          <p:cNvSpPr>
            <a:spLocks noChangeArrowheads="1"/>
          </p:cNvSpPr>
          <p:nvPr/>
        </p:nvSpPr>
        <p:spPr bwMode="auto">
          <a:xfrm>
            <a:off x="4724400" y="3924300"/>
            <a:ext cx="838200" cy="228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3557" name="모서리가 둥근 사각형 설명선 27"/>
          <p:cNvSpPr>
            <a:spLocks noChangeArrowheads="1"/>
          </p:cNvSpPr>
          <p:nvPr/>
        </p:nvSpPr>
        <p:spPr bwMode="auto">
          <a:xfrm>
            <a:off x="2255838" y="4343400"/>
            <a:ext cx="1981200" cy="838200"/>
          </a:xfrm>
          <a:prstGeom prst="wedgeRoundRectCallout">
            <a:avLst>
              <a:gd name="adj1" fmla="val 66986"/>
              <a:gd name="adj2" fmla="val -70065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검색에 설정된 제한자를 변경하거나 제거</a:t>
            </a: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2014538" cy="841375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모서리가 둥근 직사각형 21"/>
          <p:cNvSpPr>
            <a:spLocks noChangeArrowheads="1"/>
          </p:cNvSpPr>
          <p:nvPr/>
        </p:nvSpPr>
        <p:spPr bwMode="auto">
          <a:xfrm>
            <a:off x="5900738" y="2438400"/>
            <a:ext cx="838200" cy="228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3560" name="모서리가 둥근 사각형 설명선 28"/>
          <p:cNvSpPr>
            <a:spLocks noChangeArrowheads="1"/>
          </p:cNvSpPr>
          <p:nvPr/>
        </p:nvSpPr>
        <p:spPr bwMode="auto">
          <a:xfrm>
            <a:off x="5732463" y="3505200"/>
            <a:ext cx="3048000" cy="3352800"/>
          </a:xfrm>
          <a:prstGeom prst="wedgeRoundRectCallout">
            <a:avLst>
              <a:gd name="adj1" fmla="val -25185"/>
              <a:gd name="adj2" fmla="val -60296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반출 및 저장 기능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 sz="1400" b="1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File 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Text 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파일 형식으로</a:t>
            </a:r>
            <a:endParaRPr lang="en-US" altLang="ko-KR" sz="12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검색된 기사들의 정보 저장</a:t>
            </a:r>
            <a:endParaRPr lang="en-US" altLang="ko-KR" sz="12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Clipboard 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검색된 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Article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을 임시저장</a:t>
            </a:r>
            <a:endParaRPr lang="en-US" altLang="ko-KR" sz="12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Tip!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Clipboard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는 임시저장 공간이므로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8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시간 동안 총 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500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개의 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Article 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저장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영구적으로 저장하려면 반드시 개인 계정 생성 후 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“Collection”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 저장 </a:t>
            </a:r>
            <a:endParaRPr lang="en-US" altLang="ko-KR" sz="12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Email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: email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로 해당 검색 식 및 결과 전송</a:t>
            </a:r>
            <a:endParaRPr lang="en-US" altLang="ko-KR" sz="12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Citation manager 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서지관리 도구로 결과 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Article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인용 정보 반출</a:t>
            </a:r>
            <a:endParaRPr lang="en-US" altLang="ko-KR" sz="12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 sz="12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6673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상세 검색 결과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213" y="1066800"/>
            <a:ext cx="6629400" cy="559276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24580" name="모서리가 둥근 직사각형 26"/>
          <p:cNvSpPr>
            <a:spLocks noChangeArrowheads="1"/>
          </p:cNvSpPr>
          <p:nvPr/>
        </p:nvSpPr>
        <p:spPr bwMode="auto">
          <a:xfrm>
            <a:off x="1093788" y="6248400"/>
            <a:ext cx="2057400" cy="1524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4581" name="모서리가 둥근 직사각형 26"/>
          <p:cNvSpPr>
            <a:spLocks noChangeArrowheads="1"/>
          </p:cNvSpPr>
          <p:nvPr/>
        </p:nvSpPr>
        <p:spPr bwMode="auto">
          <a:xfrm>
            <a:off x="1109663" y="6483350"/>
            <a:ext cx="1328737" cy="14605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8" name="모서리가 둥근 직사각형 26"/>
          <p:cNvSpPr>
            <a:spLocks noChangeArrowheads="1"/>
          </p:cNvSpPr>
          <p:nvPr/>
        </p:nvSpPr>
        <p:spPr bwMode="auto">
          <a:xfrm>
            <a:off x="6096000" y="1676400"/>
            <a:ext cx="1524000" cy="228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ln>
                <a:solidFill>
                  <a:srgbClr val="000000"/>
                </a:solidFill>
                <a:prstDash val="sysDash"/>
              </a:ln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9" name="모서리가 둥근 직사각형 26"/>
          <p:cNvSpPr>
            <a:spLocks noChangeArrowheads="1"/>
          </p:cNvSpPr>
          <p:nvPr/>
        </p:nvSpPr>
        <p:spPr bwMode="auto">
          <a:xfrm>
            <a:off x="6019800" y="2514600"/>
            <a:ext cx="1676400" cy="4572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ln>
                <a:solidFill>
                  <a:srgbClr val="000000"/>
                </a:solidFill>
                <a:prstDash val="sysDash"/>
              </a:ln>
              <a:solidFill>
                <a:srgbClr val="000000"/>
              </a:solidFill>
              <a:ea typeface="굴림" charset="-127"/>
            </a:endParaRPr>
          </a:p>
        </p:txBody>
      </p:sp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843088"/>
            <a:ext cx="2014537" cy="841375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5" name="모서리가 둥근 직사각형 21"/>
          <p:cNvSpPr>
            <a:spLocks noChangeArrowheads="1"/>
          </p:cNvSpPr>
          <p:nvPr/>
        </p:nvSpPr>
        <p:spPr bwMode="auto">
          <a:xfrm>
            <a:off x="5445125" y="1676400"/>
            <a:ext cx="533400" cy="1524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4586" name="모서리가 둥근 사각형 설명선 28"/>
          <p:cNvSpPr>
            <a:spLocks noChangeArrowheads="1"/>
          </p:cNvSpPr>
          <p:nvPr/>
        </p:nvSpPr>
        <p:spPr bwMode="auto">
          <a:xfrm>
            <a:off x="1905000" y="3124200"/>
            <a:ext cx="2819400" cy="1752600"/>
          </a:xfrm>
          <a:prstGeom prst="wedgeRoundRectCallout">
            <a:avLst>
              <a:gd name="adj1" fmla="val 39148"/>
              <a:gd name="adj2" fmla="val -73440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반출 및 저장 기능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 sz="12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Tip!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Clipboard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는 임시저장 공간이므로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8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시간 동안 총 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500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개의 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Article 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저장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영구적으로 저장하려면 반드시 개인 계정 </a:t>
            </a:r>
            <a:r>
              <a:rPr lang="en-US" altLang="ko-KR" sz="12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(My NCBI) 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생성 후 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“Collection”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 저장 </a:t>
            </a:r>
            <a:endParaRPr lang="en-US" altLang="ko-KR" sz="12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 sz="12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587" name="모서리가 둥근 사각형 설명선 27"/>
          <p:cNvSpPr>
            <a:spLocks noChangeArrowheads="1"/>
          </p:cNvSpPr>
          <p:nvPr/>
        </p:nvSpPr>
        <p:spPr bwMode="auto">
          <a:xfrm>
            <a:off x="3581400" y="5257800"/>
            <a:ext cx="1981200" cy="838200"/>
          </a:xfrm>
          <a:prstGeom prst="wedgeRoundRectCallout">
            <a:avLst>
              <a:gd name="adj1" fmla="val -92829"/>
              <a:gd name="adj2" fmla="val 55310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-Publication Type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출판물 유형</a:t>
            </a:r>
            <a:endParaRPr lang="en-US" altLang="ko-KR" sz="12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-MeSH 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해당 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Article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색인된 주제명</a:t>
            </a:r>
          </a:p>
        </p:txBody>
      </p:sp>
      <p:sp>
        <p:nvSpPr>
          <p:cNvPr id="24588" name="모서리가 둥근 사각형 설명선 27"/>
          <p:cNvSpPr>
            <a:spLocks noChangeArrowheads="1"/>
          </p:cNvSpPr>
          <p:nvPr/>
        </p:nvSpPr>
        <p:spPr bwMode="auto">
          <a:xfrm>
            <a:off x="3886200" y="6324600"/>
            <a:ext cx="2209800" cy="304800"/>
          </a:xfrm>
          <a:prstGeom prst="wedgeRoundRectCallout">
            <a:avLst>
              <a:gd name="adj1" fmla="val -116940"/>
              <a:gd name="adj2" fmla="val 26949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원문을 제공하는 다른 정보원</a:t>
            </a:r>
          </a:p>
        </p:txBody>
      </p:sp>
      <p:sp>
        <p:nvSpPr>
          <p:cNvPr id="24589" name="모서리가 둥근 사각형 설명선 20"/>
          <p:cNvSpPr>
            <a:spLocks noChangeArrowheads="1"/>
          </p:cNvSpPr>
          <p:nvPr/>
        </p:nvSpPr>
        <p:spPr bwMode="auto">
          <a:xfrm>
            <a:off x="7620000" y="1219200"/>
            <a:ext cx="1371600" cy="1447800"/>
          </a:xfrm>
          <a:prstGeom prst="wedgeRoundRectCallout">
            <a:avLst>
              <a:gd name="adj1" fmla="val -62819"/>
              <a:gd name="adj2" fmla="val -14838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원문 접속 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Icon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출판사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혹은 이용자의 소속기관 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Icon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을 클릭하면 원문으로 연결</a:t>
            </a:r>
          </a:p>
        </p:txBody>
      </p:sp>
      <p:sp>
        <p:nvSpPr>
          <p:cNvPr id="24590" name="모서리가 둥근 사각형 설명선 20"/>
          <p:cNvSpPr>
            <a:spLocks noChangeArrowheads="1"/>
          </p:cNvSpPr>
          <p:nvPr/>
        </p:nvSpPr>
        <p:spPr bwMode="auto">
          <a:xfrm>
            <a:off x="7467600" y="3124200"/>
            <a:ext cx="1371600" cy="1143000"/>
          </a:xfrm>
          <a:prstGeom prst="wedgeRoundRectCallout">
            <a:avLst>
              <a:gd name="adj1" fmla="val -62819"/>
              <a:gd name="adj2" fmla="val -56315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 결과 리스트에 포함되지 않은 검색 주제어와 연관된 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Article </a:t>
            </a:r>
            <a:endParaRPr lang="ko-KR" altLang="en-US" sz="12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8560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-My NCBI</a:t>
            </a:r>
            <a:endParaRPr lang="ko-KR" altLang="en-US" sz="28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3" name="직사각형 16"/>
          <p:cNvSpPr>
            <a:spLocks noChangeArrowheads="1"/>
          </p:cNvSpPr>
          <p:nvPr/>
        </p:nvSpPr>
        <p:spPr bwMode="auto">
          <a:xfrm>
            <a:off x="533400" y="1524000"/>
            <a:ext cx="7848600" cy="1066800"/>
          </a:xfrm>
          <a:prstGeom prst="rect">
            <a:avLst/>
          </a:prstGeom>
          <a:noFill/>
          <a:ln w="28575" algn="ctr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609600" y="1219200"/>
            <a:ext cx="1828800" cy="533400"/>
          </a:xfrm>
          <a:prstGeom prst="roundRect">
            <a:avLst/>
          </a:prstGeom>
          <a:solidFill>
            <a:srgbClr val="92D050"/>
          </a:solidFill>
          <a:ln>
            <a:solidFill>
              <a:srgbClr val="CCFF66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My NCBI</a:t>
            </a:r>
            <a:endParaRPr lang="ko-KR" altLang="en-US" sz="20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5" name="TextBox 18"/>
          <p:cNvSpPr txBox="1">
            <a:spLocks noChangeArrowheads="1"/>
          </p:cNvSpPr>
          <p:nvPr/>
        </p:nvSpPr>
        <p:spPr bwMode="auto">
          <a:xfrm>
            <a:off x="685800" y="1774825"/>
            <a:ext cx="7467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i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My NCBI </a:t>
            </a:r>
            <a:r>
              <a:rPr lang="ko-KR" altLang="en-US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기능을 통해</a:t>
            </a:r>
            <a:r>
              <a:rPr lang="en-US" altLang="ko-KR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이용자의 관심 주제</a:t>
            </a:r>
            <a:r>
              <a:rPr lang="en-US" altLang="ko-KR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 식의 저장을 통한 관련된 최신 자료를 이용 할 수 있으며</a:t>
            </a:r>
            <a:r>
              <a:rPr lang="en-US" altLang="ko-KR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o-KR" altLang="en-US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 결과와 기사 등을 영구적으로 저장 이용 할 수 있습니다</a:t>
            </a:r>
            <a:r>
              <a:rPr lang="en-US" altLang="ko-KR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588" y="2743200"/>
            <a:ext cx="7037387" cy="380206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25607" name="모서리가 둥근 직사각형 21"/>
          <p:cNvSpPr>
            <a:spLocks noChangeArrowheads="1"/>
          </p:cNvSpPr>
          <p:nvPr/>
        </p:nvSpPr>
        <p:spPr bwMode="auto">
          <a:xfrm>
            <a:off x="7086600" y="2743200"/>
            <a:ext cx="990600" cy="228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5608" name="모서리가 둥근 사각형 설명선 10"/>
          <p:cNvSpPr>
            <a:spLocks noChangeArrowheads="1"/>
          </p:cNvSpPr>
          <p:nvPr/>
        </p:nvSpPr>
        <p:spPr bwMode="auto">
          <a:xfrm>
            <a:off x="6324600" y="3276600"/>
            <a:ext cx="2286000" cy="533400"/>
          </a:xfrm>
          <a:prstGeom prst="wedgeRoundRectCallout">
            <a:avLst>
              <a:gd name="adj1" fmla="val 5236"/>
              <a:gd name="adj2" fmla="val -92394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My NCBI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회원가입 및 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로그인</a:t>
            </a: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197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-My NCBI</a:t>
            </a:r>
            <a:endParaRPr lang="ko-KR" altLang="en-US" sz="28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1447800"/>
            <a:ext cx="8732837" cy="492442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모서리가 둥근 직사각형 21"/>
          <p:cNvSpPr>
            <a:spLocks noChangeArrowheads="1"/>
          </p:cNvSpPr>
          <p:nvPr/>
        </p:nvSpPr>
        <p:spPr bwMode="auto">
          <a:xfrm>
            <a:off x="609600" y="5838825"/>
            <a:ext cx="1752600" cy="228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6629" name="모서리가 둥근 사각형 설명선 10"/>
          <p:cNvSpPr>
            <a:spLocks noChangeArrowheads="1"/>
          </p:cNvSpPr>
          <p:nvPr/>
        </p:nvSpPr>
        <p:spPr bwMode="auto">
          <a:xfrm>
            <a:off x="2379663" y="6030913"/>
            <a:ext cx="2286000" cy="533400"/>
          </a:xfrm>
          <a:prstGeom prst="wedgeRoundRectCallout">
            <a:avLst>
              <a:gd name="adj1" fmla="val -45509"/>
              <a:gd name="adj2" fmla="val -77042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My NCBI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회원가입 및 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로그인</a:t>
            </a: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3322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-My NCBI</a:t>
            </a:r>
            <a:endParaRPr lang="ko-KR" altLang="en-US" sz="28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25" y="1104900"/>
            <a:ext cx="7681913" cy="545306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모서리가 둥근 직사각형 21"/>
          <p:cNvSpPr>
            <a:spLocks noChangeArrowheads="1"/>
          </p:cNvSpPr>
          <p:nvPr/>
        </p:nvSpPr>
        <p:spPr bwMode="auto">
          <a:xfrm>
            <a:off x="762000" y="2057400"/>
            <a:ext cx="3673475" cy="1524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7653" name="모서리가 둥근 사각형 설명선 10"/>
          <p:cNvSpPr>
            <a:spLocks noChangeArrowheads="1"/>
          </p:cNvSpPr>
          <p:nvPr/>
        </p:nvSpPr>
        <p:spPr bwMode="auto">
          <a:xfrm>
            <a:off x="5105400" y="3124200"/>
            <a:ext cx="2895600" cy="457200"/>
          </a:xfrm>
          <a:prstGeom prst="wedgeRoundRectCallout">
            <a:avLst>
              <a:gd name="adj1" fmla="val -67005"/>
              <a:gd name="adj2" fmla="val 7394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이름</a:t>
            </a: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비밀번호</a:t>
            </a: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암호 정보 입력</a:t>
            </a:r>
          </a:p>
        </p:txBody>
      </p:sp>
      <p:sp>
        <p:nvSpPr>
          <p:cNvPr id="27654" name="모서리가 둥근 직사각형 21"/>
          <p:cNvSpPr>
            <a:spLocks noChangeArrowheads="1"/>
          </p:cNvSpPr>
          <p:nvPr/>
        </p:nvSpPr>
        <p:spPr bwMode="auto">
          <a:xfrm>
            <a:off x="2743200" y="6007100"/>
            <a:ext cx="1066800" cy="228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7655" name="모서리가 둥근 사각형 설명선 10"/>
          <p:cNvSpPr>
            <a:spLocks noChangeArrowheads="1"/>
          </p:cNvSpPr>
          <p:nvPr/>
        </p:nvSpPr>
        <p:spPr bwMode="auto">
          <a:xfrm>
            <a:off x="3902075" y="6176963"/>
            <a:ext cx="1066800" cy="381000"/>
          </a:xfrm>
          <a:prstGeom prst="wedgeRoundRectCallout">
            <a:avLst>
              <a:gd name="adj1" fmla="val -59935"/>
              <a:gd name="adj2" fmla="val -25444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계정생성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3441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-My NCBI</a:t>
            </a:r>
            <a:endParaRPr lang="ko-KR" altLang="en-US" sz="28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05000"/>
            <a:ext cx="8275637" cy="43434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12" name="모서리가 둥근 직사각형 21"/>
          <p:cNvSpPr>
            <a:spLocks noChangeArrowheads="1"/>
          </p:cNvSpPr>
          <p:nvPr/>
        </p:nvSpPr>
        <p:spPr bwMode="auto">
          <a:xfrm>
            <a:off x="7086600" y="1828800"/>
            <a:ext cx="1600200" cy="381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ln>
                <a:solidFill>
                  <a:srgbClr val="000000"/>
                </a:solidFill>
                <a:prstDash val="sysDot"/>
              </a:ln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8677" name="모서리가 둥근 사각형 설명선 10"/>
          <p:cNvSpPr>
            <a:spLocks noChangeArrowheads="1"/>
          </p:cNvSpPr>
          <p:nvPr/>
        </p:nvSpPr>
        <p:spPr bwMode="auto">
          <a:xfrm>
            <a:off x="6705600" y="2590800"/>
            <a:ext cx="1905000" cy="1066800"/>
          </a:xfrm>
          <a:prstGeom prst="wedgeRoundRectCallout">
            <a:avLst>
              <a:gd name="adj1" fmla="val 8218"/>
              <a:gd name="adj2" fmla="val -75315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해당 이용자의 이름이 표시되면</a:t>
            </a: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로그인 상태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-MyNCBI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1120926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-My NCBI</a:t>
            </a:r>
            <a:endParaRPr lang="ko-KR" altLang="en-US" sz="28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75" y="1030288"/>
            <a:ext cx="6324600" cy="574516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11" name="모서리가 둥근 직사각형 21"/>
          <p:cNvSpPr>
            <a:spLocks noChangeArrowheads="1"/>
          </p:cNvSpPr>
          <p:nvPr/>
        </p:nvSpPr>
        <p:spPr bwMode="auto">
          <a:xfrm>
            <a:off x="1524000" y="1905000"/>
            <a:ext cx="1600200" cy="381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ln>
                <a:solidFill>
                  <a:srgbClr val="000000"/>
                </a:solidFill>
                <a:prstDash val="sysDot"/>
              </a:ln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4" name="모서리가 둥근 직사각형 21"/>
          <p:cNvSpPr>
            <a:spLocks noChangeArrowheads="1"/>
          </p:cNvSpPr>
          <p:nvPr/>
        </p:nvSpPr>
        <p:spPr bwMode="auto">
          <a:xfrm>
            <a:off x="4572000" y="1905000"/>
            <a:ext cx="1600200" cy="381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ln>
                <a:solidFill>
                  <a:srgbClr val="000000"/>
                </a:solidFill>
                <a:prstDash val="sysDot"/>
              </a:ln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5" name="모서리가 둥근 직사각형 21"/>
          <p:cNvSpPr>
            <a:spLocks noChangeArrowheads="1"/>
          </p:cNvSpPr>
          <p:nvPr/>
        </p:nvSpPr>
        <p:spPr bwMode="auto">
          <a:xfrm>
            <a:off x="1524000" y="3124200"/>
            <a:ext cx="1600200" cy="228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ln>
                <a:solidFill>
                  <a:srgbClr val="000000"/>
                </a:solidFill>
                <a:prstDash val="sysDot"/>
              </a:ln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9703" name="모서리가 둥근 직사각형 21"/>
          <p:cNvSpPr>
            <a:spLocks noChangeArrowheads="1"/>
          </p:cNvSpPr>
          <p:nvPr/>
        </p:nvSpPr>
        <p:spPr bwMode="auto">
          <a:xfrm>
            <a:off x="4572000" y="3505200"/>
            <a:ext cx="762000" cy="304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9704" name="모서리가 둥근 직사각형 21"/>
          <p:cNvSpPr>
            <a:spLocks noChangeArrowheads="1"/>
          </p:cNvSpPr>
          <p:nvPr/>
        </p:nvSpPr>
        <p:spPr bwMode="auto">
          <a:xfrm>
            <a:off x="4572000" y="4876800"/>
            <a:ext cx="762000" cy="304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9705" name="모서리가 둥근 직사각형 21"/>
          <p:cNvSpPr>
            <a:spLocks noChangeArrowheads="1"/>
          </p:cNvSpPr>
          <p:nvPr/>
        </p:nvSpPr>
        <p:spPr bwMode="auto">
          <a:xfrm>
            <a:off x="1524000" y="5867400"/>
            <a:ext cx="762000" cy="228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9706" name="모서리가 둥근 사각형 설명선 10"/>
          <p:cNvSpPr>
            <a:spLocks noChangeArrowheads="1"/>
          </p:cNvSpPr>
          <p:nvPr/>
        </p:nvSpPr>
        <p:spPr bwMode="auto">
          <a:xfrm>
            <a:off x="3200400" y="2209800"/>
            <a:ext cx="1066800" cy="457200"/>
          </a:xfrm>
          <a:prstGeom prst="wedgeRoundRectCallout">
            <a:avLst>
              <a:gd name="adj1" fmla="val -75148"/>
              <a:gd name="adj2" fmla="val -14097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PubMed 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 </a:t>
            </a:r>
          </a:p>
        </p:txBody>
      </p:sp>
      <p:sp>
        <p:nvSpPr>
          <p:cNvPr id="29707" name="모서리가 둥근 사각형 설명선 10"/>
          <p:cNvSpPr>
            <a:spLocks noChangeArrowheads="1"/>
          </p:cNvSpPr>
          <p:nvPr/>
        </p:nvSpPr>
        <p:spPr bwMode="auto">
          <a:xfrm>
            <a:off x="6553200" y="1905000"/>
            <a:ext cx="2286000" cy="2133600"/>
          </a:xfrm>
          <a:prstGeom prst="wedgeRoundRectCallout">
            <a:avLst>
              <a:gd name="adj1" fmla="val -70264"/>
              <a:gd name="adj2" fmla="val -33287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저장된 검색 키워드 </a:t>
            </a:r>
            <a:endParaRPr lang="en-US" altLang="ko-KR" sz="12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및 검색 식</a:t>
            </a:r>
            <a:endParaRPr lang="en-US" altLang="ko-KR" sz="12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 sz="12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Tip! What’s New</a:t>
            </a:r>
            <a:r>
              <a:rPr lang="ko-KR" altLang="en-US" sz="12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에 표시된 숫자를 클릭하면 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저장된 검색어와 관련된 최신 업데이트 자료가 자동적으로 저장되어 가장 최근의 자료를 이용할 수 있음 </a:t>
            </a:r>
          </a:p>
        </p:txBody>
      </p:sp>
      <p:sp>
        <p:nvSpPr>
          <p:cNvPr id="29708" name="모서리가 둥근 사각형 설명선 10"/>
          <p:cNvSpPr>
            <a:spLocks noChangeArrowheads="1"/>
          </p:cNvSpPr>
          <p:nvPr/>
        </p:nvSpPr>
        <p:spPr bwMode="auto">
          <a:xfrm>
            <a:off x="2438400" y="3581400"/>
            <a:ext cx="1371600" cy="685800"/>
          </a:xfrm>
          <a:prstGeom prst="wedgeRoundRectCallout">
            <a:avLst>
              <a:gd name="adj1" fmla="val -15157"/>
              <a:gd name="adj2" fmla="val -75593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저장한 서지사항을 인용 형식으로 저장 </a:t>
            </a:r>
          </a:p>
        </p:txBody>
      </p:sp>
      <p:sp>
        <p:nvSpPr>
          <p:cNvPr id="29709" name="모서리가 둥근 사각형 설명선 10"/>
          <p:cNvSpPr>
            <a:spLocks noChangeArrowheads="1"/>
          </p:cNvSpPr>
          <p:nvPr/>
        </p:nvSpPr>
        <p:spPr bwMode="auto">
          <a:xfrm>
            <a:off x="4800600" y="4038600"/>
            <a:ext cx="1371600" cy="533400"/>
          </a:xfrm>
          <a:prstGeom prst="wedgeRoundRectCallout">
            <a:avLst>
              <a:gd name="adj1" fmla="val -15157"/>
              <a:gd name="adj2" fmla="val -75593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저장한 기사 및 서지사항 저장</a:t>
            </a:r>
          </a:p>
        </p:txBody>
      </p:sp>
      <p:sp>
        <p:nvSpPr>
          <p:cNvPr id="29710" name="모서리가 둥근 사각형 설명선 10"/>
          <p:cNvSpPr>
            <a:spLocks noChangeArrowheads="1"/>
          </p:cNvSpPr>
          <p:nvPr/>
        </p:nvSpPr>
        <p:spPr bwMode="auto">
          <a:xfrm>
            <a:off x="2514600" y="6019800"/>
            <a:ext cx="1828800" cy="685800"/>
          </a:xfrm>
          <a:prstGeom prst="wedgeRoundRectCallout">
            <a:avLst>
              <a:gd name="adj1" fmla="val -59935"/>
              <a:gd name="adj2" fmla="val -37213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이용자의 최근 검색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열람한 기사 등의 활동 표시</a:t>
            </a:r>
          </a:p>
        </p:txBody>
      </p:sp>
      <p:sp>
        <p:nvSpPr>
          <p:cNvPr id="29711" name="모서리가 둥근 사각형 설명선 10"/>
          <p:cNvSpPr>
            <a:spLocks noChangeArrowheads="1"/>
          </p:cNvSpPr>
          <p:nvPr/>
        </p:nvSpPr>
        <p:spPr bwMode="auto">
          <a:xfrm>
            <a:off x="5715000" y="4953000"/>
            <a:ext cx="2743200" cy="990600"/>
          </a:xfrm>
          <a:prstGeom prst="wedgeRoundRectCallout">
            <a:avLst>
              <a:gd name="adj1" fmla="val -59935"/>
              <a:gd name="adj2" fmla="val -37213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MEDLINE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외 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PMC, PubMed Health, GSS 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등 데이터베이스를 선택하여 추후 검색 해당 데이터베이스 안에서 검색 할 수 있도록 필터 설정</a:t>
            </a:r>
          </a:p>
        </p:txBody>
      </p:sp>
    </p:spTree>
    <p:extLst>
      <p:ext uri="{BB962C8B-B14F-4D97-AF65-F5344CB8AC3E}">
        <p14:creationId xmlns:p14="http://schemas.microsoft.com/office/powerpoint/2010/main" val="3618428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1447800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8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MeSH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533400" y="2262188"/>
            <a:ext cx="8001000" cy="24622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최근 한 신문기사에서 정신적인 스트레스가 유방암 발병에 영향을 끼친다는 정보를 다뤘습니다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관련 연구 문헌을 보다 자세하게 </a:t>
            </a:r>
            <a:endParaRPr lang="en-US" altLang="ko-KR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살펴 보고 싶습니다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pic>
        <p:nvPicPr>
          <p:cNvPr id="30724" name="Picture 2" descr="C:\Users\Julie Kwak\AppData\Local\Microsoft\Windows\Temporary Internet Files\Low\Content.IE5\8SSHYMH2\MC90043485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38325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모서리가 둥근 직사각형 26"/>
          <p:cNvSpPr/>
          <p:nvPr/>
        </p:nvSpPr>
        <p:spPr bwMode="auto">
          <a:xfrm>
            <a:off x="982663" y="5276850"/>
            <a:ext cx="6934200" cy="514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Keyword : breast cancer AND neoplasm   </a:t>
            </a:r>
            <a:endParaRPr lang="ko-KR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0735" y="536873"/>
            <a:ext cx="2613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200" b="1" i="1" dirty="0" err="1">
                <a:solidFill>
                  <a:srgbClr val="3333C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맑은 고딕" pitchFamily="50" charset="-127"/>
                <a:cs typeface="Verdana" pitchFamily="34" charset="0"/>
              </a:rPr>
              <a:t>PubMed</a:t>
            </a:r>
            <a:endParaRPr lang="ko-KR" altLang="en-US" sz="3200" b="1" i="1" dirty="0">
              <a:solidFill>
                <a:srgbClr val="3333C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맑은 고딕" pitchFamily="50" charset="-127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06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8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MeSH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621713" cy="43434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4175" y="2133600"/>
            <a:ext cx="966788" cy="38100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31749" name="모서리가 둥근 직사각형 21"/>
          <p:cNvSpPr>
            <a:spLocks noChangeArrowheads="1"/>
          </p:cNvSpPr>
          <p:nvPr/>
        </p:nvSpPr>
        <p:spPr bwMode="auto">
          <a:xfrm>
            <a:off x="1600200" y="4751388"/>
            <a:ext cx="1066800" cy="20161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0" name="모서리가 둥근 직사각형 21"/>
          <p:cNvSpPr>
            <a:spLocks noChangeArrowheads="1"/>
          </p:cNvSpPr>
          <p:nvPr/>
        </p:nvSpPr>
        <p:spPr bwMode="auto">
          <a:xfrm>
            <a:off x="6019800" y="4114800"/>
            <a:ext cx="914400" cy="228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ln>
                <a:solidFill>
                  <a:srgbClr val="000000"/>
                </a:solidFill>
                <a:prstDash val="sysDot"/>
              </a:ln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31751" name="모서리가 둥근 사각형 설명선 10"/>
          <p:cNvSpPr>
            <a:spLocks noChangeArrowheads="1"/>
          </p:cNvSpPr>
          <p:nvPr/>
        </p:nvSpPr>
        <p:spPr bwMode="auto">
          <a:xfrm>
            <a:off x="3733800" y="5181600"/>
            <a:ext cx="1371600" cy="685800"/>
          </a:xfrm>
          <a:prstGeom prst="wedgeRoundRectCallout">
            <a:avLst>
              <a:gd name="adj1" fmla="val -114662"/>
              <a:gd name="adj2" fmla="val -75593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저장한 서지사항을 인용 형식으로 저장 </a:t>
            </a:r>
          </a:p>
        </p:txBody>
      </p:sp>
      <p:sp>
        <p:nvSpPr>
          <p:cNvPr id="31752" name="모서리가 둥근 사각형 설명선 11"/>
          <p:cNvSpPr>
            <a:spLocks noChangeArrowheads="1"/>
          </p:cNvSpPr>
          <p:nvPr/>
        </p:nvSpPr>
        <p:spPr bwMode="auto">
          <a:xfrm>
            <a:off x="3735388" y="5197475"/>
            <a:ext cx="2055812" cy="1127125"/>
          </a:xfrm>
          <a:prstGeom prst="wedgeRoundRectCallout">
            <a:avLst>
              <a:gd name="adj1" fmla="val 61898"/>
              <a:gd name="adj2" fmla="val -115917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 창의 드롭바에서 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MeSH 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선택 또는</a:t>
            </a:r>
            <a:endParaRPr lang="en-US" altLang="ko-KR" sz="12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 sz="12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메인 화면에서 </a:t>
            </a:r>
            <a:r>
              <a:rPr lang="en-US" altLang="ko-KR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MeSH Database </a:t>
            </a: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선택 </a:t>
            </a:r>
          </a:p>
        </p:txBody>
      </p:sp>
    </p:spTree>
    <p:extLst>
      <p:ext uri="{BB962C8B-B14F-4D97-AF65-F5344CB8AC3E}">
        <p14:creationId xmlns:p14="http://schemas.microsoft.com/office/powerpoint/2010/main" val="736644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11175" y="871537"/>
            <a:ext cx="2613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200" b="1" i="1" dirty="0" err="1">
                <a:solidFill>
                  <a:srgbClr val="3333C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맑은 고딕" pitchFamily="50" charset="-127"/>
                <a:cs typeface="Verdana" pitchFamily="34" charset="0"/>
              </a:rPr>
              <a:t>PubMed</a:t>
            </a:r>
            <a:endParaRPr lang="ko-KR" altLang="en-US" sz="3200" b="1" i="1" dirty="0">
              <a:solidFill>
                <a:srgbClr val="3333C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맑은 고딕" pitchFamily="50" charset="-127"/>
              <a:cs typeface="Verdana" pitchFamily="34" charset="0"/>
            </a:endParaRP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381000" y="2108200"/>
            <a:ext cx="8382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ko-KR" altLang="en-US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미국 국립의학도서관</a:t>
            </a:r>
            <a:r>
              <a:rPr lang="en-US" altLang="ko-KR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(National Library of Medicine)</a:t>
            </a:r>
            <a:r>
              <a:rPr lang="ko-KR" altLang="en-US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국립생물 정보센터</a:t>
            </a:r>
            <a:endParaRPr lang="en-US" altLang="ko-KR" b="0" i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(National Center for Biotechnology Information)</a:t>
            </a:r>
            <a:r>
              <a:rPr lang="ko-KR" altLang="en-US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에서</a:t>
            </a:r>
            <a:r>
              <a:rPr lang="en-US" altLang="ko-KR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구축 제공하는 </a:t>
            </a:r>
            <a:r>
              <a:rPr lang="ko-KR" altLang="en-US" i="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의학</a:t>
            </a:r>
            <a:r>
              <a:rPr lang="en-US" altLang="ko-KR" i="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i="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생물</a:t>
            </a:r>
            <a:endParaRPr lang="en-US" altLang="ko-KR" i="0" u="sng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i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i="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분야</a:t>
            </a:r>
            <a:r>
              <a:rPr lang="en-US" altLang="ko-KR" i="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i="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최대의 서지정보 검색 사이트 </a:t>
            </a:r>
            <a:endParaRPr lang="en-US" altLang="ko-KR" i="0" u="sng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ko-KR" b="0" i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ko-KR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약 </a:t>
            </a:r>
            <a:r>
              <a:rPr lang="en-US" altLang="ko-KR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5,500</a:t>
            </a:r>
            <a:r>
              <a:rPr lang="ko-KR" altLang="en-US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여 의학</a:t>
            </a:r>
            <a:r>
              <a:rPr lang="en-US" altLang="ko-KR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생물학 관련 저널의 서지사항 제공</a:t>
            </a:r>
            <a:endParaRPr lang="en-US" altLang="ko-KR" i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ko-KR" b="0" i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ko-KR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각 출판사로부터 </a:t>
            </a:r>
            <a:r>
              <a:rPr lang="en-US" altLang="ko-KR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PubMed</a:t>
            </a:r>
            <a:r>
              <a:rPr lang="ko-KR" altLang="en-US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 제공되는 저널의 데이터는 출판과 동시에 혹은</a:t>
            </a:r>
            <a:endParaRPr lang="en-US" altLang="ko-KR" b="0" i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b="0" i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출판전</a:t>
            </a:r>
            <a:r>
              <a:rPr lang="ko-KR" altLang="en-US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정보로</a:t>
            </a:r>
            <a:r>
              <a:rPr lang="en-US" altLang="ko-KR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PubMed</a:t>
            </a:r>
            <a:r>
              <a:rPr lang="ko-KR" altLang="en-US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를 통해 최신의 의학정보 이용 가능</a:t>
            </a:r>
            <a:endParaRPr lang="en-US" altLang="ko-KR" b="0" i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ko-KR" b="0" i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ko-KR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PubMed Central</a:t>
            </a:r>
            <a:r>
              <a:rPr lang="ko-KR" altLang="en-US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에서 제공하는 일부 무료 기사의 원문 및 기관에서 구독 중인</a:t>
            </a:r>
            <a:endParaRPr lang="en-US" altLang="ko-KR" b="0" i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저널의 경우 </a:t>
            </a:r>
            <a:r>
              <a:rPr lang="en-US" altLang="ko-KR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PubMed</a:t>
            </a:r>
            <a:r>
              <a:rPr lang="ko-KR" altLang="en-US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에서 제공하는 </a:t>
            </a:r>
            <a:r>
              <a:rPr lang="en-US" altLang="ko-KR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Link </a:t>
            </a:r>
            <a:r>
              <a:rPr lang="ko-KR" altLang="en-US" b="0" i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기능을 통해 원문까지 접속</a:t>
            </a:r>
            <a:endParaRPr lang="en-US" altLang="ko-KR" b="0" i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ko-KR" b="0" i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ko-KR" b="0" i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ko-KR" b="0" i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ko-KR" b="0" i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255588" y="5486400"/>
            <a:ext cx="8686800" cy="11430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513" y="5640388"/>
            <a:ext cx="8610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b="1" i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제공 정보 </a:t>
            </a:r>
            <a:r>
              <a:rPr lang="en-US" altLang="ko-KR" b="1" i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: MEDLINE  / </a:t>
            </a:r>
            <a:r>
              <a:rPr lang="ko-KR" altLang="en-US" b="1" i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과학 및 화학 생물학 관련저널 </a:t>
            </a:r>
            <a:r>
              <a:rPr lang="en-US" altLang="ko-KR" b="1" i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en-US" altLang="ko-KR" b="1" i="1" dirty="0" err="1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PubMed</a:t>
            </a:r>
            <a:r>
              <a:rPr lang="en-US" altLang="ko-KR" b="1" i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Central </a:t>
            </a:r>
            <a:r>
              <a:rPr lang="ko-KR" altLang="en-US" b="1" i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원문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" y="6162675"/>
            <a:ext cx="8610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주제 분야 </a:t>
            </a:r>
            <a:r>
              <a:rPr lang="en-US" altLang="ko-K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: Biomedical </a:t>
            </a:r>
            <a:r>
              <a:rPr lang="ko-KR" alt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관련 의학</a:t>
            </a:r>
            <a:r>
              <a:rPr lang="en-US" altLang="ko-K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간호학</a:t>
            </a:r>
            <a:r>
              <a:rPr lang="en-US" altLang="ko-K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치의학</a:t>
            </a:r>
            <a:r>
              <a:rPr lang="en-US" altLang="ko-K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수의학 등  </a:t>
            </a:r>
          </a:p>
        </p:txBody>
      </p:sp>
    </p:spTree>
    <p:extLst>
      <p:ext uri="{BB962C8B-B14F-4D97-AF65-F5344CB8AC3E}">
        <p14:creationId xmlns:p14="http://schemas.microsoft.com/office/powerpoint/2010/main" val="374113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8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MeSH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1676400"/>
            <a:ext cx="8556625" cy="43434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32772" name="모서리가 둥근 직사각형 21"/>
          <p:cNvSpPr>
            <a:spLocks noChangeArrowheads="1"/>
          </p:cNvSpPr>
          <p:nvPr/>
        </p:nvSpPr>
        <p:spPr bwMode="auto">
          <a:xfrm>
            <a:off x="1600200" y="1981200"/>
            <a:ext cx="5486400" cy="381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32773" name="모서리가 둥근 사각형 설명선 10"/>
          <p:cNvSpPr>
            <a:spLocks noChangeArrowheads="1"/>
          </p:cNvSpPr>
          <p:nvPr/>
        </p:nvSpPr>
        <p:spPr bwMode="auto">
          <a:xfrm>
            <a:off x="6096000" y="2667000"/>
            <a:ext cx="1905000" cy="533400"/>
          </a:xfrm>
          <a:prstGeom prst="wedgeRoundRectCallout">
            <a:avLst>
              <a:gd name="adj1" fmla="val 8218"/>
              <a:gd name="adj2" fmla="val -75315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검색어 입력 후</a:t>
            </a: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Search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버튼 클릭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4032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8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MeSH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33796" name="모서리가 둥근 직사각형 21"/>
          <p:cNvSpPr>
            <a:spLocks noChangeArrowheads="1"/>
          </p:cNvSpPr>
          <p:nvPr/>
        </p:nvSpPr>
        <p:spPr bwMode="auto">
          <a:xfrm>
            <a:off x="457200" y="2895600"/>
            <a:ext cx="2362200" cy="381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8" name="모서리가 둥근 직사각형 21"/>
          <p:cNvSpPr>
            <a:spLocks noChangeArrowheads="1"/>
          </p:cNvSpPr>
          <p:nvPr/>
        </p:nvSpPr>
        <p:spPr bwMode="auto">
          <a:xfrm>
            <a:off x="6629400" y="5105400"/>
            <a:ext cx="2057400" cy="9144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ln>
                <a:solidFill>
                  <a:srgbClr val="000000"/>
                </a:solidFill>
                <a:prstDash val="sysDot"/>
              </a:ln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33798" name="모서리가 둥근 사각형 설명선 10"/>
          <p:cNvSpPr>
            <a:spLocks noChangeArrowheads="1"/>
          </p:cNvSpPr>
          <p:nvPr/>
        </p:nvSpPr>
        <p:spPr bwMode="auto">
          <a:xfrm>
            <a:off x="2057400" y="3429000"/>
            <a:ext cx="3429000" cy="762000"/>
          </a:xfrm>
          <a:prstGeom prst="wedgeRoundRectCallout">
            <a:avLst>
              <a:gd name="adj1" fmla="val -26009"/>
              <a:gd name="adj2" fmla="val -64569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검색어의 통제용어</a:t>
            </a: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(MeSH)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있을 경우 검색결과 가장 상단에 해당 용어 표시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799" name="모서리가 둥근 사각형 설명선 10"/>
          <p:cNvSpPr>
            <a:spLocks noChangeArrowheads="1"/>
          </p:cNvSpPr>
          <p:nvPr/>
        </p:nvSpPr>
        <p:spPr bwMode="auto">
          <a:xfrm>
            <a:off x="4953000" y="5410200"/>
            <a:ext cx="1371600" cy="533400"/>
          </a:xfrm>
          <a:prstGeom prst="wedgeRoundRectCallout">
            <a:avLst>
              <a:gd name="adj1" fmla="val 64444"/>
              <a:gd name="adj2" fmla="val -75593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2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검색어에 대한 검색식 표시</a:t>
            </a:r>
          </a:p>
        </p:txBody>
      </p:sp>
    </p:spTree>
    <p:extLst>
      <p:ext uri="{BB962C8B-B14F-4D97-AF65-F5344CB8AC3E}">
        <p14:creationId xmlns:p14="http://schemas.microsoft.com/office/powerpoint/2010/main" val="4265866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8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MeSH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675" y="1143000"/>
            <a:ext cx="7143750" cy="54102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34820" name="모서리가 둥근 직사각형 21"/>
          <p:cNvSpPr>
            <a:spLocks noChangeArrowheads="1"/>
          </p:cNvSpPr>
          <p:nvPr/>
        </p:nvSpPr>
        <p:spPr bwMode="auto">
          <a:xfrm>
            <a:off x="990600" y="2133600"/>
            <a:ext cx="1828800" cy="228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2" name="모서리가 둥근 직사각형 21"/>
          <p:cNvSpPr>
            <a:spLocks noChangeArrowheads="1"/>
          </p:cNvSpPr>
          <p:nvPr/>
        </p:nvSpPr>
        <p:spPr bwMode="auto">
          <a:xfrm>
            <a:off x="990600" y="2667000"/>
            <a:ext cx="685800" cy="228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ln>
                <a:solidFill>
                  <a:srgbClr val="000000"/>
                </a:solidFill>
                <a:prstDash val="sysDot"/>
              </a:ln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3" name="모서리가 둥근 직사각형 21"/>
          <p:cNvSpPr>
            <a:spLocks noChangeArrowheads="1"/>
          </p:cNvSpPr>
          <p:nvPr/>
        </p:nvSpPr>
        <p:spPr bwMode="auto">
          <a:xfrm>
            <a:off x="6248400" y="2057400"/>
            <a:ext cx="1752600" cy="12192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ln>
                <a:solidFill>
                  <a:srgbClr val="000000"/>
                </a:solidFill>
                <a:prstDash val="sysDot"/>
              </a:ln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4" name="모서리가 둥근 직사각형 21"/>
          <p:cNvSpPr>
            <a:spLocks noChangeArrowheads="1"/>
          </p:cNvSpPr>
          <p:nvPr/>
        </p:nvSpPr>
        <p:spPr bwMode="auto">
          <a:xfrm>
            <a:off x="990600" y="5181600"/>
            <a:ext cx="3124200" cy="381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ln>
                <a:solidFill>
                  <a:srgbClr val="000000"/>
                </a:solidFill>
                <a:prstDash val="sysDot"/>
              </a:ln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34824" name="모서리가 둥근 사각형 설명선 10"/>
          <p:cNvSpPr>
            <a:spLocks noChangeArrowheads="1"/>
          </p:cNvSpPr>
          <p:nvPr/>
        </p:nvSpPr>
        <p:spPr bwMode="auto">
          <a:xfrm>
            <a:off x="2057400" y="2590800"/>
            <a:ext cx="2971800" cy="838200"/>
          </a:xfrm>
          <a:prstGeom prst="wedgeRoundRectCallout">
            <a:avLst>
              <a:gd name="adj1" fmla="val -59995"/>
              <a:gd name="adj2" fmla="val -23866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해당 </a:t>
            </a: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MeSH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키워드의 하위 표목</a:t>
            </a: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하위 주제어</a:t>
            </a: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표시</a:t>
            </a: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선택하여 제한 할 수 있음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825" name="모서리가 둥근 사각형 설명선 10"/>
          <p:cNvSpPr>
            <a:spLocks noChangeArrowheads="1"/>
          </p:cNvSpPr>
          <p:nvPr/>
        </p:nvSpPr>
        <p:spPr bwMode="auto">
          <a:xfrm>
            <a:off x="5791200" y="3733800"/>
            <a:ext cx="2895600" cy="838200"/>
          </a:xfrm>
          <a:prstGeom prst="wedgeRoundRectCallout">
            <a:avLst>
              <a:gd name="adj1" fmla="val -17745"/>
              <a:gd name="adj2" fmla="val -93880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“Add to search builder”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클릭하여 검색식 완성 창에 추가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826" name="모서리가 둥근 사각형 설명선 10"/>
          <p:cNvSpPr>
            <a:spLocks noChangeArrowheads="1"/>
          </p:cNvSpPr>
          <p:nvPr/>
        </p:nvSpPr>
        <p:spPr bwMode="auto">
          <a:xfrm>
            <a:off x="3505200" y="5627688"/>
            <a:ext cx="4648200" cy="1066800"/>
          </a:xfrm>
          <a:prstGeom prst="wedgeRoundRectCallout">
            <a:avLst>
              <a:gd name="adj1" fmla="val -33769"/>
              <a:gd name="adj2" fmla="val -66199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Restrict to MeSH Major Topic </a:t>
            </a: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해당 키워드를 주요 개념으로 작성한 기사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Do not Include MeSH terms</a:t>
            </a: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~: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하단에 열거된 키워드로 작성된 기사는 제외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4059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8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MeSH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8542338" cy="41910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35844" name="모서리가 둥근 직사각형 21"/>
          <p:cNvSpPr>
            <a:spLocks noChangeArrowheads="1"/>
          </p:cNvSpPr>
          <p:nvPr/>
        </p:nvSpPr>
        <p:spPr bwMode="auto">
          <a:xfrm>
            <a:off x="2590800" y="2057400"/>
            <a:ext cx="2362200" cy="381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35845" name="모서리가 둥근 사각형 설명선 10"/>
          <p:cNvSpPr>
            <a:spLocks noChangeArrowheads="1"/>
          </p:cNvSpPr>
          <p:nvPr/>
        </p:nvSpPr>
        <p:spPr bwMode="auto">
          <a:xfrm>
            <a:off x="2133600" y="2819400"/>
            <a:ext cx="1981200" cy="609600"/>
          </a:xfrm>
          <a:prstGeom prst="wedgeRoundRectCallout">
            <a:avLst>
              <a:gd name="adj1" fmla="val -14051"/>
              <a:gd name="adj2" fmla="val -99250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조합할 키워드 입력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후 </a:t>
            </a: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Search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버튼 클릭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7165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8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MeSH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8" y="1295400"/>
            <a:ext cx="8153400" cy="501808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36868" name="모서리가 둥근 직사각형 21"/>
          <p:cNvSpPr>
            <a:spLocks noChangeArrowheads="1"/>
          </p:cNvSpPr>
          <p:nvPr/>
        </p:nvSpPr>
        <p:spPr bwMode="auto">
          <a:xfrm>
            <a:off x="533400" y="2438400"/>
            <a:ext cx="1600200" cy="304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8" name="모서리가 둥근 직사각형 21"/>
          <p:cNvSpPr>
            <a:spLocks noChangeArrowheads="1"/>
          </p:cNvSpPr>
          <p:nvPr/>
        </p:nvSpPr>
        <p:spPr bwMode="auto">
          <a:xfrm>
            <a:off x="6477000" y="2286000"/>
            <a:ext cx="2057400" cy="1447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ln>
                <a:solidFill>
                  <a:srgbClr val="000000"/>
                </a:solidFill>
                <a:prstDash val="sysDot"/>
              </a:ln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36870" name="모서리가 둥근 사각형 설명선 10"/>
          <p:cNvSpPr>
            <a:spLocks noChangeArrowheads="1"/>
          </p:cNvSpPr>
          <p:nvPr/>
        </p:nvSpPr>
        <p:spPr bwMode="auto">
          <a:xfrm>
            <a:off x="838200" y="3124200"/>
            <a:ext cx="1981200" cy="609600"/>
          </a:xfrm>
          <a:prstGeom prst="wedgeRoundRectCallout">
            <a:avLst>
              <a:gd name="adj1" fmla="val -14051"/>
              <a:gd name="adj2" fmla="val -99250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검색한 키워드의 </a:t>
            </a: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MeSH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키워드 검색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871" name="모서리가 둥근 사각형 설명선 10"/>
          <p:cNvSpPr>
            <a:spLocks noChangeArrowheads="1"/>
          </p:cNvSpPr>
          <p:nvPr/>
        </p:nvSpPr>
        <p:spPr bwMode="auto">
          <a:xfrm>
            <a:off x="5943600" y="4114800"/>
            <a:ext cx="2057400" cy="838200"/>
          </a:xfrm>
          <a:prstGeom prst="wedgeRoundRectCallout">
            <a:avLst>
              <a:gd name="adj1" fmla="val -15731"/>
              <a:gd name="adj2" fmla="val -77208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처음 검색한 </a:t>
            </a: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“Breast Neoplasm”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검색식 완성창에 남아 있음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9472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8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MeSH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8" y="1295400"/>
            <a:ext cx="8153400" cy="501808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37892" name="모서리가 둥근 직사각형 21"/>
          <p:cNvSpPr>
            <a:spLocks noChangeArrowheads="1"/>
          </p:cNvSpPr>
          <p:nvPr/>
        </p:nvSpPr>
        <p:spPr bwMode="auto">
          <a:xfrm>
            <a:off x="533400" y="2438400"/>
            <a:ext cx="1600200" cy="304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8" name="모서리가 둥근 직사각형 21"/>
          <p:cNvSpPr>
            <a:spLocks noChangeArrowheads="1"/>
          </p:cNvSpPr>
          <p:nvPr/>
        </p:nvSpPr>
        <p:spPr bwMode="auto">
          <a:xfrm>
            <a:off x="6477000" y="2286000"/>
            <a:ext cx="2057400" cy="1447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ln>
                <a:solidFill>
                  <a:srgbClr val="000000"/>
                </a:solidFill>
                <a:prstDash val="sysDot"/>
              </a:ln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37894" name="모서리가 둥근 사각형 설명선 10"/>
          <p:cNvSpPr>
            <a:spLocks noChangeArrowheads="1"/>
          </p:cNvSpPr>
          <p:nvPr/>
        </p:nvSpPr>
        <p:spPr bwMode="auto">
          <a:xfrm>
            <a:off x="838200" y="3124200"/>
            <a:ext cx="1981200" cy="609600"/>
          </a:xfrm>
          <a:prstGeom prst="wedgeRoundRectCallout">
            <a:avLst>
              <a:gd name="adj1" fmla="val -14051"/>
              <a:gd name="adj2" fmla="val -99250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검색한 키워드의 </a:t>
            </a: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MeSH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키워드 검색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895" name="모서리가 둥근 사각형 설명선 10"/>
          <p:cNvSpPr>
            <a:spLocks noChangeArrowheads="1"/>
          </p:cNvSpPr>
          <p:nvPr/>
        </p:nvSpPr>
        <p:spPr bwMode="auto">
          <a:xfrm>
            <a:off x="4191000" y="2590800"/>
            <a:ext cx="2057400" cy="838200"/>
          </a:xfrm>
          <a:prstGeom prst="wedgeRoundRectCallout">
            <a:avLst>
              <a:gd name="adj1" fmla="val 58565"/>
              <a:gd name="adj2" fmla="val -12079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처음 검색한 </a:t>
            </a: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“Breast Neoplasm”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검색식 완성창에 남아 있음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78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19600"/>
            <a:ext cx="2514600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897" name="꺾인 연결선 13"/>
          <p:cNvCxnSpPr>
            <a:cxnSpLocks noChangeShapeType="1"/>
            <a:stCxn id="8" idx="2"/>
          </p:cNvCxnSpPr>
          <p:nvPr/>
        </p:nvCxnSpPr>
        <p:spPr bwMode="auto">
          <a:xfrm rot="5400000">
            <a:off x="6877050" y="3790950"/>
            <a:ext cx="685800" cy="571500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8" name="모서리가 둥근 사각형 설명선 10"/>
          <p:cNvSpPr>
            <a:spLocks noChangeArrowheads="1"/>
          </p:cNvSpPr>
          <p:nvPr/>
        </p:nvSpPr>
        <p:spPr bwMode="auto">
          <a:xfrm>
            <a:off x="3733800" y="5638800"/>
            <a:ext cx="2057400" cy="838200"/>
          </a:xfrm>
          <a:prstGeom prst="wedgeRoundRectCallout">
            <a:avLst>
              <a:gd name="adj1" fmla="val 58565"/>
              <a:gd name="adj2" fmla="val -12079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“Add to search builder”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클릭하면 검색어 추가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7555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8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MeSH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8" y="1295400"/>
            <a:ext cx="8153400" cy="501808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38916" name="모서리가 둥근 직사각형 21"/>
          <p:cNvSpPr>
            <a:spLocks noChangeArrowheads="1"/>
          </p:cNvSpPr>
          <p:nvPr/>
        </p:nvSpPr>
        <p:spPr bwMode="auto">
          <a:xfrm>
            <a:off x="533400" y="2438400"/>
            <a:ext cx="1600200" cy="304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8" name="모서리가 둥근 직사각형 21"/>
          <p:cNvSpPr>
            <a:spLocks noChangeArrowheads="1"/>
          </p:cNvSpPr>
          <p:nvPr/>
        </p:nvSpPr>
        <p:spPr bwMode="auto">
          <a:xfrm>
            <a:off x="6477000" y="2286000"/>
            <a:ext cx="2057400" cy="1447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ln>
                <a:solidFill>
                  <a:srgbClr val="000000"/>
                </a:solidFill>
                <a:prstDash val="sysDot"/>
              </a:ln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38918" name="모서리가 둥근 사각형 설명선 10"/>
          <p:cNvSpPr>
            <a:spLocks noChangeArrowheads="1"/>
          </p:cNvSpPr>
          <p:nvPr/>
        </p:nvSpPr>
        <p:spPr bwMode="auto">
          <a:xfrm>
            <a:off x="838200" y="3124200"/>
            <a:ext cx="1981200" cy="609600"/>
          </a:xfrm>
          <a:prstGeom prst="wedgeRoundRectCallout">
            <a:avLst>
              <a:gd name="adj1" fmla="val -14051"/>
              <a:gd name="adj2" fmla="val -99250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검색한 키워드의 </a:t>
            </a: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MeSH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키워드 검색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919" name="모서리가 둥근 사각형 설명선 10"/>
          <p:cNvSpPr>
            <a:spLocks noChangeArrowheads="1"/>
          </p:cNvSpPr>
          <p:nvPr/>
        </p:nvSpPr>
        <p:spPr bwMode="auto">
          <a:xfrm>
            <a:off x="4191000" y="2590800"/>
            <a:ext cx="2057400" cy="838200"/>
          </a:xfrm>
          <a:prstGeom prst="wedgeRoundRectCallout">
            <a:avLst>
              <a:gd name="adj1" fmla="val 58565"/>
              <a:gd name="adj2" fmla="val -12079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처음 검색한 </a:t>
            </a: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“Breast Neoplasm”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검색식 완성창에 남아 있음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89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19600"/>
            <a:ext cx="2514600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921" name="꺾인 연결선 13"/>
          <p:cNvCxnSpPr>
            <a:cxnSpLocks noChangeShapeType="1"/>
            <a:stCxn id="8" idx="2"/>
          </p:cNvCxnSpPr>
          <p:nvPr/>
        </p:nvCxnSpPr>
        <p:spPr bwMode="auto">
          <a:xfrm rot="5400000">
            <a:off x="6877050" y="3790950"/>
            <a:ext cx="685800" cy="571500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2" name="모서리가 둥근 사각형 설명선 10"/>
          <p:cNvSpPr>
            <a:spLocks noChangeArrowheads="1"/>
          </p:cNvSpPr>
          <p:nvPr/>
        </p:nvSpPr>
        <p:spPr bwMode="auto">
          <a:xfrm>
            <a:off x="3505200" y="5638800"/>
            <a:ext cx="2286000" cy="838200"/>
          </a:xfrm>
          <a:prstGeom prst="wedgeRoundRectCallout">
            <a:avLst>
              <a:gd name="adj1" fmla="val 58565"/>
              <a:gd name="adj2" fmla="val -12079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“Add to search builder”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클릭하여 검색어 추가 후 </a:t>
            </a: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“Search PubMed”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클릭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5087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28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MeSH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7162800" cy="534828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39940" name="모서리가 둥근 직사각형 21"/>
          <p:cNvSpPr>
            <a:spLocks noChangeArrowheads="1"/>
          </p:cNvSpPr>
          <p:nvPr/>
        </p:nvSpPr>
        <p:spPr bwMode="auto">
          <a:xfrm>
            <a:off x="2819400" y="1371600"/>
            <a:ext cx="3276600" cy="304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3" name="모서리가 둥근 직사각형 21"/>
          <p:cNvSpPr>
            <a:spLocks noChangeArrowheads="1"/>
          </p:cNvSpPr>
          <p:nvPr/>
        </p:nvSpPr>
        <p:spPr bwMode="auto">
          <a:xfrm>
            <a:off x="6324600" y="5334000"/>
            <a:ext cx="1752600" cy="762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ln>
                <a:solidFill>
                  <a:srgbClr val="000000"/>
                </a:solidFill>
                <a:prstDash val="sysDot"/>
              </a:ln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39942" name="모서리가 둥근 사각형 설명선 10"/>
          <p:cNvSpPr>
            <a:spLocks noChangeArrowheads="1"/>
          </p:cNvSpPr>
          <p:nvPr/>
        </p:nvSpPr>
        <p:spPr bwMode="auto">
          <a:xfrm>
            <a:off x="4191000" y="2057400"/>
            <a:ext cx="2057400" cy="609600"/>
          </a:xfrm>
          <a:prstGeom prst="wedgeRoundRectCallout">
            <a:avLst>
              <a:gd name="adj1" fmla="val -13079"/>
              <a:gd name="adj2" fmla="val -91787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검색결과와 함께 검색창에 검색식 표시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943" name="모서리가 둥근 사각형 설명선 10"/>
          <p:cNvSpPr>
            <a:spLocks noChangeArrowheads="1"/>
          </p:cNvSpPr>
          <p:nvPr/>
        </p:nvSpPr>
        <p:spPr bwMode="auto">
          <a:xfrm>
            <a:off x="4114800" y="5562600"/>
            <a:ext cx="2057400" cy="990600"/>
          </a:xfrm>
          <a:prstGeom prst="wedgeRoundRectCallout">
            <a:avLst>
              <a:gd name="adj1" fmla="val 55250"/>
              <a:gd name="adj2" fmla="val -67366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“Search details”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 해당 검색식 표시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검색어를 추가하여 재 검색 가능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9593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고급 검색</a:t>
            </a:r>
          </a:p>
        </p:txBody>
      </p:sp>
      <p:sp>
        <p:nvSpPr>
          <p:cNvPr id="40963" name="직사각형 16"/>
          <p:cNvSpPr>
            <a:spLocks noChangeArrowheads="1"/>
          </p:cNvSpPr>
          <p:nvPr/>
        </p:nvSpPr>
        <p:spPr bwMode="auto">
          <a:xfrm>
            <a:off x="601663" y="1524000"/>
            <a:ext cx="7848600" cy="1066800"/>
          </a:xfrm>
          <a:prstGeom prst="rect">
            <a:avLst/>
          </a:prstGeom>
          <a:noFill/>
          <a:ln w="28575" algn="ctr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77863" y="1219200"/>
            <a:ext cx="3124200" cy="533400"/>
          </a:xfrm>
          <a:prstGeom prst="roundRect">
            <a:avLst/>
          </a:prstGeom>
          <a:solidFill>
            <a:srgbClr val="92D050"/>
          </a:solidFill>
          <a:ln>
            <a:solidFill>
              <a:srgbClr val="CCFF66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Advanced Search</a:t>
            </a:r>
            <a:endParaRPr lang="ko-KR" altLang="en-US" sz="20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965" name="TextBox 18"/>
          <p:cNvSpPr txBox="1">
            <a:spLocks noChangeArrowheads="1"/>
          </p:cNvSpPr>
          <p:nvPr/>
        </p:nvSpPr>
        <p:spPr bwMode="auto">
          <a:xfrm>
            <a:off x="685800" y="1857375"/>
            <a:ext cx="7467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o-KR" altLang="en-US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고급검색</a:t>
            </a:r>
            <a:r>
              <a:rPr lang="en-US" altLang="ko-KR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(Advanced Search) </a:t>
            </a:r>
            <a:r>
              <a:rPr lang="ko-KR" altLang="en-US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기능을 통해 키워드가 위치해야 할 항목을 지정하여 보다 정확한 검색 및 특정 기관에 소속된 저자의 논문을 검색할 수 있습니다</a:t>
            </a:r>
            <a:r>
              <a:rPr lang="en-US" altLang="ko-KR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88" y="2833688"/>
            <a:ext cx="7793037" cy="348615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40967" name="모서리가 둥근 직사각형 21"/>
          <p:cNvSpPr>
            <a:spLocks noChangeArrowheads="1"/>
          </p:cNvSpPr>
          <p:nvPr/>
        </p:nvSpPr>
        <p:spPr bwMode="auto">
          <a:xfrm>
            <a:off x="3124200" y="3276600"/>
            <a:ext cx="609600" cy="304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40968" name="모서리가 둥근 사각형 설명선 10"/>
          <p:cNvSpPr>
            <a:spLocks noChangeArrowheads="1"/>
          </p:cNvSpPr>
          <p:nvPr/>
        </p:nvSpPr>
        <p:spPr bwMode="auto">
          <a:xfrm>
            <a:off x="2438400" y="3886200"/>
            <a:ext cx="1676400" cy="609600"/>
          </a:xfrm>
          <a:prstGeom prst="wedgeRoundRectCallout">
            <a:avLst>
              <a:gd name="adj1" fmla="val -13079"/>
              <a:gd name="adj2" fmla="val -91787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검색창 및의 </a:t>
            </a: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Advanced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클릭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9756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고급 검색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229600" cy="52070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41988" name="모서리가 둥근 직사각형 21"/>
          <p:cNvSpPr>
            <a:spLocks noChangeArrowheads="1"/>
          </p:cNvSpPr>
          <p:nvPr/>
        </p:nvSpPr>
        <p:spPr bwMode="auto">
          <a:xfrm>
            <a:off x="806450" y="2192338"/>
            <a:ext cx="3841750" cy="3222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2" name="모서리가 둥근 직사각형 21"/>
          <p:cNvSpPr>
            <a:spLocks noChangeArrowheads="1"/>
          </p:cNvSpPr>
          <p:nvPr/>
        </p:nvSpPr>
        <p:spPr bwMode="auto">
          <a:xfrm>
            <a:off x="838200" y="3048000"/>
            <a:ext cx="5943600" cy="5334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ln>
                <a:solidFill>
                  <a:srgbClr val="000000"/>
                </a:solidFill>
                <a:prstDash val="sysDot"/>
              </a:ln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41990" name="모서리가 둥근 사각형 설명선 10"/>
          <p:cNvSpPr>
            <a:spLocks noChangeArrowheads="1"/>
          </p:cNvSpPr>
          <p:nvPr/>
        </p:nvSpPr>
        <p:spPr bwMode="auto">
          <a:xfrm>
            <a:off x="5181600" y="1981200"/>
            <a:ext cx="3505200" cy="762000"/>
          </a:xfrm>
          <a:prstGeom prst="wedgeRoundRectCallout">
            <a:avLst>
              <a:gd name="adj1" fmla="val -61648"/>
              <a:gd name="adj2" fmla="val -4028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“Builder”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를 이용하여 검색어를 입력하면 해당 검색 창에 자동 완성된 검색식 표시 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991" name="모서리가 둥근 사각형 설명선 10"/>
          <p:cNvSpPr>
            <a:spLocks noChangeArrowheads="1"/>
          </p:cNvSpPr>
          <p:nvPr/>
        </p:nvSpPr>
        <p:spPr bwMode="auto">
          <a:xfrm>
            <a:off x="2133600" y="3886200"/>
            <a:ext cx="3733800" cy="1295400"/>
          </a:xfrm>
          <a:prstGeom prst="wedgeRoundRectCallout">
            <a:avLst>
              <a:gd name="adj1" fmla="val -12347"/>
              <a:gd name="adj2" fmla="val -69662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드롭바를 이용하여 각 항목을 지정한 후 검색어 입력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Tip!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한국인 저자 입력시 </a:t>
            </a:r>
            <a:r>
              <a:rPr lang="en-US" altLang="ko-KR" sz="14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4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성</a:t>
            </a:r>
            <a:r>
              <a:rPr lang="en-US" altLang="ko-KR" sz="14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이름</a:t>
            </a:r>
            <a:r>
              <a:rPr lang="en-US" altLang="ko-KR" sz="14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순으로 입력해야 정확한 결과를 얻을 수 있음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0246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auto">
          <a:xfrm>
            <a:off x="193675" y="1371600"/>
            <a:ext cx="8763000" cy="48006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미국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국립의학도서관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(National Library of Medicine)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에서 제공하는 </a:t>
            </a:r>
            <a:r>
              <a:rPr lang="ko-KR" altLang="en-US" b="1" u="sng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의학전분야</a:t>
            </a:r>
            <a:endParaRPr lang="en-US" altLang="ko-KR" b="1" u="sng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b="1" u="sng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서지 데이터베이스</a:t>
            </a:r>
            <a:endParaRPr lang="en-US" altLang="ko-KR" b="1" u="sng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전세계 약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80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여 국에서 출판된 약 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5,400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여 종 의학저널의 서지</a:t>
            </a: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초록 </a:t>
            </a: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데이터베이스 제공</a:t>
            </a: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ko-KR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PubMed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에서 제공하는 데이터베이스 중 가장 큰 부분을 차지</a:t>
            </a: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MeSH</a:t>
            </a:r>
            <a:r>
              <a:rPr lang="en-US" altLang="ko-KR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(Medical Subject Headings)</a:t>
            </a:r>
            <a:r>
              <a:rPr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제공</a:t>
            </a: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b="1" i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ko-KR" b="1" i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제공 주제 분야 </a:t>
            </a:r>
            <a:r>
              <a:rPr lang="en-US" altLang="ko-KR" b="1" i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b="1" i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의학</a:t>
            </a:r>
            <a:r>
              <a:rPr lang="en-US" altLang="ko-KR" b="1" i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i="1" u="sng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치의학</a:t>
            </a:r>
            <a:r>
              <a:rPr lang="en-US" altLang="ko-KR" b="1" i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i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간호학</a:t>
            </a:r>
            <a:r>
              <a:rPr lang="en-US" altLang="ko-KR" b="1" i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i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수의학</a:t>
            </a:r>
            <a:r>
              <a:rPr lang="en-US" altLang="ko-KR" b="1" i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i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보건의학</a:t>
            </a:r>
            <a:r>
              <a:rPr lang="en-US" altLang="ko-KR" b="1" i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i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생명과학</a:t>
            </a:r>
            <a:r>
              <a:rPr lang="ko-KR" altLang="en-US" b="1" i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을 포함하는</a:t>
            </a:r>
            <a:endParaRPr lang="en-US" altLang="ko-KR" b="1" i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b="1" i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                    </a:t>
            </a:r>
            <a:r>
              <a:rPr lang="ko-KR" altLang="en-US" b="1" i="1" u="sng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의학 전분야</a:t>
            </a:r>
            <a:endParaRPr lang="en-US" altLang="ko-KR" b="1" i="1" u="sng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193344" y="1143000"/>
            <a:ext cx="2057400" cy="3810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MEDLINE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10735" y="536873"/>
            <a:ext cx="2613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200" b="1" i="1" dirty="0" err="1">
                <a:solidFill>
                  <a:srgbClr val="3333C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맑은 고딕" pitchFamily="50" charset="-127"/>
                <a:cs typeface="Verdana" pitchFamily="34" charset="0"/>
              </a:rPr>
              <a:t>PubMed</a:t>
            </a:r>
            <a:endParaRPr lang="ko-KR" altLang="en-US" sz="3200" b="1" i="1" dirty="0">
              <a:solidFill>
                <a:srgbClr val="3333C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맑은 고딕" pitchFamily="50" charset="-127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3770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고급 검색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7620000" cy="53721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43012" name="모서리가 둥근 직사각형 21"/>
          <p:cNvSpPr>
            <a:spLocks noChangeArrowheads="1"/>
          </p:cNvSpPr>
          <p:nvPr/>
        </p:nvSpPr>
        <p:spPr bwMode="auto">
          <a:xfrm>
            <a:off x="2895600" y="1371600"/>
            <a:ext cx="3841750" cy="3222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0" name="모서리가 둥근 직사각형 21"/>
          <p:cNvSpPr>
            <a:spLocks noChangeArrowheads="1"/>
          </p:cNvSpPr>
          <p:nvPr/>
        </p:nvSpPr>
        <p:spPr bwMode="auto">
          <a:xfrm>
            <a:off x="838200" y="2209800"/>
            <a:ext cx="2057400" cy="304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ln>
                <a:solidFill>
                  <a:srgbClr val="000000"/>
                </a:solidFill>
                <a:prstDash val="sysDot"/>
              </a:ln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4" name="모서리가 둥근 직사각형 21"/>
          <p:cNvSpPr>
            <a:spLocks noChangeArrowheads="1"/>
          </p:cNvSpPr>
          <p:nvPr/>
        </p:nvSpPr>
        <p:spPr bwMode="auto">
          <a:xfrm>
            <a:off x="2106613" y="3511550"/>
            <a:ext cx="609600" cy="1524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ln>
                <a:solidFill>
                  <a:srgbClr val="000000"/>
                </a:solidFill>
                <a:prstDash val="sysDot"/>
              </a:ln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43015" name="모서리가 둥근 사각형 설명선 10"/>
          <p:cNvSpPr>
            <a:spLocks noChangeArrowheads="1"/>
          </p:cNvSpPr>
          <p:nvPr/>
        </p:nvSpPr>
        <p:spPr bwMode="auto">
          <a:xfrm>
            <a:off x="3810000" y="2057400"/>
            <a:ext cx="2057400" cy="609600"/>
          </a:xfrm>
          <a:prstGeom prst="wedgeRoundRectCallout">
            <a:avLst>
              <a:gd name="adj1" fmla="val -13079"/>
              <a:gd name="adj2" fmla="val -91787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검색결과와 함께 검색창에 검색식 표시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016" name="모서리가 둥근 사각형 설명선 10"/>
          <p:cNvSpPr>
            <a:spLocks noChangeArrowheads="1"/>
          </p:cNvSpPr>
          <p:nvPr/>
        </p:nvSpPr>
        <p:spPr bwMode="auto">
          <a:xfrm>
            <a:off x="1676400" y="4038600"/>
            <a:ext cx="2209800" cy="304800"/>
          </a:xfrm>
          <a:prstGeom prst="wedgeRoundRectCallout">
            <a:avLst>
              <a:gd name="adj1" fmla="val -16167"/>
              <a:gd name="adj2" fmla="val -132088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해당 저자의 이름 표시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2700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638425"/>
            <a:ext cx="4572000" cy="40179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4035" name="직사각형 2"/>
          <p:cNvSpPr>
            <a:spLocks noChangeArrowheads="1"/>
          </p:cNvSpPr>
          <p:nvPr/>
        </p:nvSpPr>
        <p:spPr bwMode="auto">
          <a:xfrm>
            <a:off x="3810000" y="3886200"/>
            <a:ext cx="2819400" cy="457200"/>
          </a:xfrm>
          <a:prstGeom prst="rect">
            <a:avLst/>
          </a:prstGeom>
          <a:noFill/>
          <a:ln w="28575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-Single Citation Matcher </a:t>
            </a:r>
            <a:endParaRPr lang="ko-KR" altLang="en-US" sz="28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533400" y="1511300"/>
            <a:ext cx="8001000" cy="9382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가족이 환자 본인 대신 치료결정을 할 경우 정신적인 부담을 느낀다는 기사를 접했습니다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보다 자세하게 살펴보고 싶습니다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pic>
        <p:nvPicPr>
          <p:cNvPr id="44038" name="Picture 2" descr="C:\Users\Julie Kwak\AppData\Local\Microsoft\Windows\Temporary Internet Files\Low\Content.IE5\8SSHYMH2\MC90043485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066800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75384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-Single Citation Matcher </a:t>
            </a:r>
            <a:endParaRPr lang="ko-KR" altLang="en-US" sz="28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059" name="직사각형 16"/>
          <p:cNvSpPr>
            <a:spLocks noChangeArrowheads="1"/>
          </p:cNvSpPr>
          <p:nvPr/>
        </p:nvSpPr>
        <p:spPr bwMode="auto">
          <a:xfrm>
            <a:off x="601663" y="1524000"/>
            <a:ext cx="7848600" cy="1066800"/>
          </a:xfrm>
          <a:prstGeom prst="rect">
            <a:avLst/>
          </a:prstGeom>
          <a:noFill/>
          <a:ln w="28575" algn="ctr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7863" y="1219200"/>
            <a:ext cx="4046537" cy="533400"/>
          </a:xfrm>
          <a:prstGeom prst="roundRect">
            <a:avLst/>
          </a:prstGeom>
          <a:solidFill>
            <a:srgbClr val="92D050"/>
          </a:solidFill>
          <a:ln>
            <a:solidFill>
              <a:srgbClr val="CCFF66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Single Citation Matcher</a:t>
            </a:r>
            <a:endParaRPr lang="ko-KR" altLang="en-US" sz="20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061" name="TextBox 18"/>
          <p:cNvSpPr txBox="1">
            <a:spLocks noChangeArrowheads="1"/>
          </p:cNvSpPr>
          <p:nvPr/>
        </p:nvSpPr>
        <p:spPr bwMode="auto">
          <a:xfrm>
            <a:off x="685800" y="1857375"/>
            <a:ext cx="7467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Single Citation Matcher </a:t>
            </a:r>
            <a:r>
              <a:rPr lang="ko-KR" altLang="en-US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기능은 논문에 대해 보다 상세한 정보를 알고 있을 경우</a:t>
            </a:r>
            <a:r>
              <a:rPr lang="en-US" altLang="ko-KR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인용논문</a:t>
            </a:r>
            <a:r>
              <a:rPr lang="en-US" altLang="ko-KR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피인용 논문</a:t>
            </a:r>
            <a:r>
              <a:rPr lang="en-US" altLang="ko-KR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등</a:t>
            </a:r>
            <a:r>
              <a:rPr lang="en-US" altLang="ko-KR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한번에 검색 결과를 확인 할 수 있는 검색 기능 입니다</a:t>
            </a:r>
            <a:r>
              <a:rPr lang="en-US" altLang="ko-KR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88" y="2833688"/>
            <a:ext cx="7793037" cy="348615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45063" name="모서리가 둥근 직사각형 21"/>
          <p:cNvSpPr>
            <a:spLocks noChangeArrowheads="1"/>
          </p:cNvSpPr>
          <p:nvPr/>
        </p:nvSpPr>
        <p:spPr bwMode="auto">
          <a:xfrm>
            <a:off x="3235325" y="5311775"/>
            <a:ext cx="1295400" cy="228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45064" name="모서리가 둥근 사각형 설명선 10"/>
          <p:cNvSpPr>
            <a:spLocks noChangeArrowheads="1"/>
          </p:cNvSpPr>
          <p:nvPr/>
        </p:nvSpPr>
        <p:spPr bwMode="auto">
          <a:xfrm>
            <a:off x="3352800" y="5867400"/>
            <a:ext cx="2895600" cy="609600"/>
          </a:xfrm>
          <a:prstGeom prst="wedgeRoundRectCallout">
            <a:avLst>
              <a:gd name="adj1" fmla="val -13079"/>
              <a:gd name="adj2" fmla="val -91787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메인화면의 </a:t>
            </a: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PubMed Tools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“Single Citation Matcher”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클릭 </a:t>
            </a: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094669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-Single Citation Matcher </a:t>
            </a:r>
            <a:endParaRPr lang="ko-KR" altLang="en-US" sz="28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8575675" cy="44196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46084" name="모서리가 둥근 직사각형 21"/>
          <p:cNvSpPr>
            <a:spLocks noChangeArrowheads="1"/>
          </p:cNvSpPr>
          <p:nvPr/>
        </p:nvSpPr>
        <p:spPr bwMode="auto">
          <a:xfrm>
            <a:off x="381000" y="2895600"/>
            <a:ext cx="3841750" cy="3222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46085" name="직사각형 2"/>
          <p:cNvSpPr>
            <a:spLocks noChangeArrowheads="1"/>
          </p:cNvSpPr>
          <p:nvPr/>
        </p:nvSpPr>
        <p:spPr bwMode="auto">
          <a:xfrm>
            <a:off x="1905000" y="3657600"/>
            <a:ext cx="1676400" cy="1066800"/>
          </a:xfrm>
          <a:prstGeom prst="rect">
            <a:avLst/>
          </a:prstGeom>
          <a:noFill/>
          <a:ln w="28575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46086" name="모서리가 둥근 사각형 설명선 10"/>
          <p:cNvSpPr>
            <a:spLocks noChangeArrowheads="1"/>
          </p:cNvSpPr>
          <p:nvPr/>
        </p:nvSpPr>
        <p:spPr bwMode="auto">
          <a:xfrm>
            <a:off x="2286000" y="5105400"/>
            <a:ext cx="2514600" cy="762000"/>
          </a:xfrm>
          <a:prstGeom prst="wedgeRoundRectCallout">
            <a:avLst>
              <a:gd name="adj1" fmla="val -13079"/>
              <a:gd name="adj2" fmla="val -91787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저자명 입력</a:t>
            </a: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저자명을 입력하면 도치된 추천 저자명이 자동으로 검색 됨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087" name="모서리가 둥근 사각형 설명선 10"/>
          <p:cNvSpPr>
            <a:spLocks noChangeArrowheads="1"/>
          </p:cNvSpPr>
          <p:nvPr/>
        </p:nvSpPr>
        <p:spPr bwMode="auto">
          <a:xfrm>
            <a:off x="4572000" y="2819400"/>
            <a:ext cx="1524000" cy="381000"/>
          </a:xfrm>
          <a:prstGeom prst="wedgeRoundRectCallout">
            <a:avLst>
              <a:gd name="adj1" fmla="val -60838"/>
              <a:gd name="adj2" fmla="val -14773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저널명 입력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088" name="모서리가 둥근 직사각형 21"/>
          <p:cNvSpPr>
            <a:spLocks noChangeArrowheads="1"/>
          </p:cNvSpPr>
          <p:nvPr/>
        </p:nvSpPr>
        <p:spPr bwMode="auto">
          <a:xfrm>
            <a:off x="457200" y="4419600"/>
            <a:ext cx="762000" cy="304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46089" name="모서리가 둥근 사각형 설명선 10"/>
          <p:cNvSpPr>
            <a:spLocks noChangeArrowheads="1"/>
          </p:cNvSpPr>
          <p:nvPr/>
        </p:nvSpPr>
        <p:spPr bwMode="auto">
          <a:xfrm>
            <a:off x="152400" y="5029200"/>
            <a:ext cx="1676400" cy="762000"/>
          </a:xfrm>
          <a:prstGeom prst="wedgeRoundRectCallout">
            <a:avLst>
              <a:gd name="adj1" fmla="val -12236"/>
              <a:gd name="adj2" fmla="val -84625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“Go” :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“Clear” :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검색된 정보 지움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798366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-Single Citation Matcher </a:t>
            </a:r>
            <a:endParaRPr lang="ko-KR" altLang="en-US" sz="28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001000" cy="531971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47108" name="모서리가 둥근 직사각형 21"/>
          <p:cNvSpPr>
            <a:spLocks noChangeArrowheads="1"/>
          </p:cNvSpPr>
          <p:nvPr/>
        </p:nvSpPr>
        <p:spPr bwMode="auto">
          <a:xfrm>
            <a:off x="6477000" y="5334000"/>
            <a:ext cx="2089150" cy="990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47109" name="모서리가 둥근 사각형 설명선 10"/>
          <p:cNvSpPr>
            <a:spLocks noChangeArrowheads="1"/>
          </p:cNvSpPr>
          <p:nvPr/>
        </p:nvSpPr>
        <p:spPr bwMode="auto">
          <a:xfrm>
            <a:off x="6781800" y="4343400"/>
            <a:ext cx="1828800" cy="609600"/>
          </a:xfrm>
          <a:prstGeom prst="wedgeRoundRectCallout">
            <a:avLst>
              <a:gd name="adj1" fmla="val -18750"/>
              <a:gd name="adj2" fmla="val 101644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해당 기사를 인용한 기사 정보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10" name="모서리가 둥근 직사각형 21"/>
          <p:cNvSpPr>
            <a:spLocks noChangeArrowheads="1"/>
          </p:cNvSpPr>
          <p:nvPr/>
        </p:nvSpPr>
        <p:spPr bwMode="auto">
          <a:xfrm>
            <a:off x="609600" y="2514600"/>
            <a:ext cx="5791200" cy="304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423786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-Clinical Queries(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임상의학정보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8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1" name="직사각형 16"/>
          <p:cNvSpPr>
            <a:spLocks noChangeArrowheads="1"/>
          </p:cNvSpPr>
          <p:nvPr/>
        </p:nvSpPr>
        <p:spPr bwMode="auto">
          <a:xfrm>
            <a:off x="601663" y="1524000"/>
            <a:ext cx="7848600" cy="1219200"/>
          </a:xfrm>
          <a:prstGeom prst="rect">
            <a:avLst/>
          </a:prstGeom>
          <a:noFill/>
          <a:ln w="28575" algn="ctr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77863" y="1219200"/>
            <a:ext cx="3124200" cy="533400"/>
          </a:xfrm>
          <a:prstGeom prst="roundRect">
            <a:avLst/>
          </a:prstGeom>
          <a:solidFill>
            <a:srgbClr val="92D050"/>
          </a:solidFill>
          <a:ln>
            <a:solidFill>
              <a:srgbClr val="CCFF66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Clinical Queries</a:t>
            </a:r>
            <a:endParaRPr lang="ko-KR" altLang="en-US" sz="20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33" name="TextBox 18"/>
          <p:cNvSpPr txBox="1">
            <a:spLocks noChangeArrowheads="1"/>
          </p:cNvSpPr>
          <p:nvPr/>
        </p:nvSpPr>
        <p:spPr bwMode="auto">
          <a:xfrm>
            <a:off x="685800" y="1897063"/>
            <a:ext cx="7467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Clinical Queries</a:t>
            </a:r>
            <a:r>
              <a:rPr lang="ko-KR" altLang="en-US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를 통해 임상의학 관련 정보만 검색 할 수 있는 검색 </a:t>
            </a:r>
            <a:r>
              <a:rPr lang="en-US" altLang="ko-KR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Tool </a:t>
            </a:r>
            <a:r>
              <a:rPr lang="ko-KR" altLang="en-US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입니다</a:t>
            </a:r>
            <a:r>
              <a:rPr lang="en-US" altLang="ko-KR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1)Therapy 2)Diagnosis 3)Prognosis 4)Etiology, 5)Clinical Prediction Guides </a:t>
            </a:r>
            <a:r>
              <a:rPr lang="ko-KR" altLang="en-US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가지 연구영역으로 제공되며</a:t>
            </a:r>
            <a:r>
              <a:rPr lang="ko-KR" altLang="ko-KR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각각 </a:t>
            </a:r>
            <a:r>
              <a:rPr lang="en-US" altLang="ko-KR" sz="1400" i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Broad, Narrow</a:t>
            </a:r>
            <a:r>
              <a:rPr lang="ko-KR" altLang="en-US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로 세분하여 검색할 수 있습니다</a:t>
            </a:r>
            <a:r>
              <a:rPr lang="ko-KR" altLang="ko-KR" sz="14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i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88" y="3051175"/>
            <a:ext cx="7793037" cy="348615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48135" name="모서리가 둥근 직사각형 21"/>
          <p:cNvSpPr>
            <a:spLocks noChangeArrowheads="1"/>
          </p:cNvSpPr>
          <p:nvPr/>
        </p:nvSpPr>
        <p:spPr bwMode="auto">
          <a:xfrm>
            <a:off x="3276600" y="5865813"/>
            <a:ext cx="990600" cy="304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9830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-Clinical Queries(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임상의학정보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8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542338" cy="46482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49156" name="모서리가 둥근 직사각형 21"/>
          <p:cNvSpPr>
            <a:spLocks noChangeArrowheads="1"/>
          </p:cNvSpPr>
          <p:nvPr/>
        </p:nvSpPr>
        <p:spPr bwMode="auto">
          <a:xfrm>
            <a:off x="479425" y="2487613"/>
            <a:ext cx="762000" cy="304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49157" name="직사각형 2"/>
          <p:cNvSpPr>
            <a:spLocks noChangeArrowheads="1"/>
          </p:cNvSpPr>
          <p:nvPr/>
        </p:nvSpPr>
        <p:spPr bwMode="auto">
          <a:xfrm>
            <a:off x="381000" y="2895600"/>
            <a:ext cx="1752600" cy="304800"/>
          </a:xfrm>
          <a:prstGeom prst="rect">
            <a:avLst/>
          </a:prstGeom>
          <a:noFill/>
          <a:ln w="28575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49158" name="직사각형 2"/>
          <p:cNvSpPr>
            <a:spLocks noChangeArrowheads="1"/>
          </p:cNvSpPr>
          <p:nvPr/>
        </p:nvSpPr>
        <p:spPr bwMode="auto">
          <a:xfrm>
            <a:off x="3124200" y="2895600"/>
            <a:ext cx="1752600" cy="304800"/>
          </a:xfrm>
          <a:prstGeom prst="rect">
            <a:avLst/>
          </a:prstGeom>
          <a:noFill/>
          <a:ln w="28575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49159" name="직사각형 2"/>
          <p:cNvSpPr>
            <a:spLocks noChangeArrowheads="1"/>
          </p:cNvSpPr>
          <p:nvPr/>
        </p:nvSpPr>
        <p:spPr bwMode="auto">
          <a:xfrm>
            <a:off x="6019800" y="2895600"/>
            <a:ext cx="1752600" cy="304800"/>
          </a:xfrm>
          <a:prstGeom prst="rect">
            <a:avLst/>
          </a:prstGeom>
          <a:noFill/>
          <a:ln w="28575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49160" name="모서리가 둥근 사각형 설명선 10"/>
          <p:cNvSpPr>
            <a:spLocks noChangeArrowheads="1"/>
          </p:cNvSpPr>
          <p:nvPr/>
        </p:nvSpPr>
        <p:spPr bwMode="auto">
          <a:xfrm>
            <a:off x="3200400" y="1524000"/>
            <a:ext cx="2514600" cy="1143000"/>
          </a:xfrm>
          <a:prstGeom prst="wedgeRoundRectCallout">
            <a:avLst>
              <a:gd name="adj1" fmla="val -20884"/>
              <a:gd name="adj2" fmla="val 64032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Clinical Study, Systematic Reviews,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Medical Genetics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총 </a:t>
            </a: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가지 영역의 임상정보 제공 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161" name="모서리가 둥근 직사각형 21"/>
          <p:cNvSpPr>
            <a:spLocks noChangeArrowheads="1"/>
          </p:cNvSpPr>
          <p:nvPr/>
        </p:nvSpPr>
        <p:spPr bwMode="auto">
          <a:xfrm>
            <a:off x="304800" y="3733800"/>
            <a:ext cx="8458200" cy="2209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49162" name="모서리가 둥근 사각형 설명선 10"/>
          <p:cNvSpPr>
            <a:spLocks noChangeArrowheads="1"/>
          </p:cNvSpPr>
          <p:nvPr/>
        </p:nvSpPr>
        <p:spPr bwMode="auto">
          <a:xfrm>
            <a:off x="5410200" y="6019800"/>
            <a:ext cx="2514600" cy="381000"/>
          </a:xfrm>
          <a:prstGeom prst="wedgeRoundRectCallout">
            <a:avLst>
              <a:gd name="adj1" fmla="val -65764"/>
              <a:gd name="adj2" fmla="val -75222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각 영역의 검색 결과 표시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6913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100138" y="1997075"/>
            <a:ext cx="68484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6600" b="1" i="1" smtClean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Q &amp; A</a:t>
            </a:r>
          </a:p>
        </p:txBody>
      </p:sp>
      <p:pic>
        <p:nvPicPr>
          <p:cNvPr id="50179" name="그림 5" descr="logo_eho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52738"/>
            <a:ext cx="2619375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22002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304800" y="1677988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ko-KR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MeSH(Medical </a:t>
            </a:r>
            <a:r>
              <a:rPr lang="en-US" altLang="ko-KR" sz="2000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Subject</a:t>
            </a:r>
            <a:r>
              <a:rPr lang="en-US" altLang="ko-KR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Headings)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524000"/>
            <a:ext cx="2457450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직사각형 12"/>
          <p:cNvSpPr/>
          <p:nvPr/>
        </p:nvSpPr>
        <p:spPr bwMode="auto">
          <a:xfrm>
            <a:off x="201613" y="2481263"/>
            <a:ext cx="6019800" cy="358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600" dirty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1960</a:t>
            </a:r>
            <a:r>
              <a:rPr lang="ko-KR" altLang="en-US" sz="1600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  <a:cs typeface="Verdana" pitchFamily="34" charset="0"/>
              </a:rPr>
              <a:t>년 </a:t>
            </a:r>
            <a:r>
              <a:rPr lang="en-US" altLang="ko-KR" sz="1600" dirty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NLM</a:t>
            </a:r>
            <a:r>
              <a:rPr lang="ko-KR" altLang="en-US" sz="1600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에서 제작하여 </a:t>
            </a:r>
            <a:r>
              <a:rPr lang="ko-KR" altLang="en-US" sz="1600" i="1" u="sng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약 </a:t>
            </a:r>
            <a:r>
              <a:rPr lang="en-US" altLang="ko-KR" sz="1600" i="1" u="sng" dirty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60</a:t>
            </a:r>
            <a:r>
              <a:rPr lang="ko-KR" altLang="en-US" sz="1600" i="1" u="sng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년</a:t>
            </a:r>
            <a:r>
              <a:rPr lang="ko-KR" altLang="en-US" sz="1600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 이상 사용되고 있는 </a:t>
            </a:r>
            <a:endParaRPr lang="en-US" altLang="ko-KR" sz="1600" dirty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600" dirty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    </a:t>
            </a:r>
            <a:r>
              <a:rPr lang="ko-KR" altLang="en-US" sz="1600" b="1" dirty="0">
                <a:solidFill>
                  <a:srgbClr val="C00000"/>
                </a:solidFill>
                <a:latin typeface="Verdana" pitchFamily="34" charset="0"/>
                <a:ea typeface="맑은 고딕" pitchFamily="50" charset="-127"/>
              </a:rPr>
              <a:t>통제어휘 시소러스로</a:t>
            </a:r>
            <a:r>
              <a:rPr lang="ko-KR" altLang="en-US" sz="1600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MEDLINE</a:t>
            </a:r>
            <a:r>
              <a:rPr lang="ko-KR" altLang="en-US" sz="1600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에서 제공하는 강력한</a:t>
            </a:r>
            <a:endParaRPr lang="en-US" altLang="ko-KR" sz="1600" dirty="0">
              <a:solidFill>
                <a:srgbClr val="000000"/>
              </a:solidFill>
              <a:latin typeface="Verdana" pitchFamily="34" charset="0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600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    </a:t>
            </a:r>
            <a:r>
              <a:rPr lang="ko-KR" altLang="en-US" sz="1600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서비스</a:t>
            </a:r>
            <a:endParaRPr lang="en-US" altLang="ko-KR" sz="1600" dirty="0">
              <a:solidFill>
                <a:srgbClr val="000000"/>
              </a:solidFill>
              <a:latin typeface="Verdana" pitchFamily="34" charset="0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1600" dirty="0">
              <a:solidFill>
                <a:srgbClr val="000000"/>
              </a:solidFill>
              <a:latin typeface="Verdana" pitchFamily="34" charset="0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altLang="ko-KR" sz="1600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  </a:t>
            </a:r>
            <a:r>
              <a:rPr lang="ko-KR" altLang="en-US" sz="1600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계층적인 구조로 제작되어</a:t>
            </a:r>
            <a:r>
              <a:rPr lang="en-US" altLang="ko-KR" sz="1600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포괄적인 주제에서 이용자가 </a:t>
            </a:r>
            <a:endParaRPr lang="en-US" altLang="ko-KR" sz="1600" dirty="0">
              <a:solidFill>
                <a:srgbClr val="000000"/>
              </a:solidFill>
              <a:latin typeface="Verdana" pitchFamily="34" charset="0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600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    </a:t>
            </a:r>
            <a:r>
              <a:rPr lang="ko-KR" altLang="en-US" sz="1600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검색하고자 하는 특정 세부주제로의 접근 가능 </a:t>
            </a:r>
            <a:r>
              <a:rPr lang="en-US" altLang="ko-KR" sz="1600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(12</a:t>
            </a:r>
            <a:r>
              <a:rPr lang="ko-KR" altLang="en-US" sz="1600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단계</a:t>
            </a:r>
            <a:r>
              <a:rPr lang="en-US" altLang="ko-KR" sz="1600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ko-KR" sz="16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400" b="1" i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상</a:t>
            </a:r>
            <a:r>
              <a:rPr lang="en-US" altLang="ko-KR" sz="1400" b="1" i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i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하위 주제의 관련 기사 검색 가능</a:t>
            </a:r>
            <a:endParaRPr lang="en-US" altLang="ko-KR" sz="1400" b="1" i="1" u="sng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ko-KR" sz="1400" b="1" i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400" b="1" i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부표제어 제공</a:t>
            </a:r>
            <a:endParaRPr lang="en-US" altLang="ko-KR" sz="1400" b="1" i="1" u="sng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1600" dirty="0">
              <a:solidFill>
                <a:srgbClr val="000000"/>
              </a:solidFill>
              <a:latin typeface="Verdana" pitchFamily="34" charset="0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altLang="ko-KR" sz="1600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  </a:t>
            </a:r>
            <a:r>
              <a:rPr lang="en-US" altLang="ko-KR" sz="1600" dirty="0" err="1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MeSH</a:t>
            </a:r>
            <a:r>
              <a:rPr lang="ko-KR" altLang="en-US" sz="1600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를 통해 다양한 의학 개념 및 의학 문헌의 색인과 </a:t>
            </a:r>
            <a:endParaRPr lang="en-US" altLang="ko-KR" sz="1600" dirty="0">
              <a:solidFill>
                <a:srgbClr val="000000"/>
              </a:solidFill>
              <a:latin typeface="Verdana" pitchFamily="34" charset="0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600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    </a:t>
            </a:r>
            <a:r>
              <a:rPr lang="ko-KR" altLang="en-US" sz="1600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목록에 일관성 부여</a:t>
            </a:r>
            <a:endParaRPr lang="en-US" altLang="ko-KR" sz="1600" dirty="0">
              <a:solidFill>
                <a:srgbClr val="000000"/>
              </a:solidFill>
              <a:latin typeface="Verdana" pitchFamily="34" charset="0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1600" dirty="0">
              <a:solidFill>
                <a:srgbClr val="000000"/>
              </a:solidFill>
              <a:latin typeface="Verdana" pitchFamily="34" charset="0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altLang="ko-KR" sz="1600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  </a:t>
            </a:r>
            <a:r>
              <a:rPr lang="ko-KR" altLang="en-US" sz="1600" dirty="0">
                <a:solidFill>
                  <a:srgbClr val="000000"/>
                </a:solidFill>
                <a:latin typeface="Verdana" pitchFamily="34" charset="0"/>
                <a:ea typeface="맑은 고딕" pitchFamily="50" charset="-127"/>
              </a:rPr>
              <a:t>주제어를 통해 정확하고 효율적인 검색을 도와줌 </a:t>
            </a:r>
            <a:endParaRPr lang="en-US" altLang="ko-KR" sz="1600" dirty="0">
              <a:solidFill>
                <a:srgbClr val="000000"/>
              </a:solidFill>
              <a:latin typeface="Verdana" pitchFamily="34" charset="0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1600" dirty="0">
              <a:solidFill>
                <a:srgbClr val="FFFFFF"/>
              </a:solidFill>
              <a:latin typeface="Verdana" pitchFamily="34" charset="0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1600" dirty="0">
              <a:solidFill>
                <a:srgbClr val="FFFFFF"/>
              </a:solidFill>
              <a:latin typeface="Verdana" pitchFamily="34" charset="0"/>
              <a:ea typeface="맑은 고딕" pitchFamily="50" charset="-127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0735" y="536873"/>
            <a:ext cx="2613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200" b="1" i="1" dirty="0" err="1">
                <a:solidFill>
                  <a:srgbClr val="3333C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맑은 고딕" pitchFamily="50" charset="-127"/>
                <a:cs typeface="Verdana" pitchFamily="34" charset="0"/>
              </a:rPr>
              <a:t>PubMed</a:t>
            </a:r>
            <a:endParaRPr lang="ko-KR" altLang="en-US" sz="3200" b="1" i="1" dirty="0">
              <a:solidFill>
                <a:srgbClr val="3333C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맑은 고딕" pitchFamily="50" charset="-127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640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95288" y="2120900"/>
            <a:ext cx="9334501" cy="3733800"/>
          </a:xfrm>
          <a:prstGeom prst="rect">
            <a:avLst/>
          </a:prstGeom>
          <a:noFill/>
          <a:ln/>
        </p:spPr>
        <p:txBody>
          <a:bodyPr/>
          <a:lstStyle/>
          <a:p>
            <a:pPr marL="6270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2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604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altLang="ko-KR" sz="2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만성 </a:t>
            </a:r>
            <a:r>
              <a:rPr lang="en-US" altLang="ko-KR" sz="2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</a:t>
            </a:r>
            <a:r>
              <a:rPr lang="ko-KR" altLang="en-US" sz="2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형 간염의 </a:t>
            </a:r>
            <a:r>
              <a:rPr lang="en-US" altLang="ko-KR" sz="2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 치료로서 </a:t>
            </a:r>
            <a:r>
              <a:rPr lang="en-US" altLang="ko-KR" sz="20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Peginterferon</a:t>
            </a:r>
            <a:r>
              <a:rPr lang="ko-KR" altLang="en-US" sz="2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효과 </a:t>
            </a:r>
            <a:r>
              <a:rPr lang="en-US" altLang="ko-KR" sz="2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000" b="1" kern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기본 검색</a:t>
            </a:r>
            <a:endParaRPr lang="en-US" altLang="ko-KR" sz="2000" b="1" kern="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604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altLang="ko-KR" sz="2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정신적인 스트레스가 유방암 발병에 미치는 영향</a:t>
            </a:r>
            <a:r>
              <a:rPr lang="en-US" altLang="ko-KR" sz="2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sz="2000" b="1" kern="0" dirty="0" err="1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MeSH</a:t>
            </a:r>
            <a:endParaRPr lang="en-US" altLang="ko-KR" sz="2000" b="1" kern="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604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ko-KR" altLang="en-US" sz="2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특정 소속 기관 저자의 논문 검색 </a:t>
            </a:r>
            <a:r>
              <a:rPr lang="en-US" altLang="ko-KR" sz="2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000" b="1" kern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고급 검색</a:t>
            </a:r>
            <a:endParaRPr lang="en-US" altLang="ko-KR" sz="2000" b="1" kern="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604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altLang="ko-KR" sz="2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특정 저널 및 저자의 기사 검색 </a:t>
            </a:r>
            <a:r>
              <a:rPr lang="en-US" altLang="ko-KR" sz="2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sz="2000" b="1" kern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Single Citation Matcher</a:t>
            </a:r>
            <a:endParaRPr lang="en-US" altLang="ko-KR" sz="2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604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altLang="ko-KR" sz="2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임상의학 정보 검색 </a:t>
            </a:r>
            <a:r>
              <a:rPr lang="en-US" altLang="ko-KR" sz="20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sz="2000" b="1" kern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Clinical Queries </a:t>
            </a:r>
          </a:p>
          <a:p>
            <a:pPr marL="6270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20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6270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20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171575"/>
            <a:ext cx="88392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9725" y="1366838"/>
            <a:ext cx="6781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사례별 검색 활용 방법 및 </a:t>
            </a:r>
            <a:r>
              <a:rPr lang="en-US" altLang="ko-K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Q&amp;A</a:t>
            </a:r>
            <a:r>
              <a:rPr lang="ko-KR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 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직사각형 11"/>
          <p:cNvSpPr>
            <a:spLocks noChangeArrowheads="1"/>
          </p:cNvSpPr>
          <p:nvPr/>
        </p:nvSpPr>
        <p:spPr bwMode="auto">
          <a:xfrm>
            <a:off x="722313" y="2079625"/>
            <a:ext cx="2935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ko-KR" sz="20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0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 및 활용</a:t>
            </a:r>
            <a:endParaRPr lang="ko-KR" altLang="en-US" sz="2000" b="1" i="1" smtClean="0">
              <a:solidFill>
                <a:srgbClr val="000000"/>
              </a:solidFill>
              <a:ea typeface="굴림" charset="-127"/>
            </a:endParaRPr>
          </a:p>
        </p:txBody>
      </p:sp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31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직사각형 13"/>
          <p:cNvSpPr>
            <a:spLocks noChangeArrowheads="1"/>
          </p:cNvSpPr>
          <p:nvPr/>
        </p:nvSpPr>
        <p:spPr bwMode="auto">
          <a:xfrm>
            <a:off x="723900" y="5240338"/>
            <a:ext cx="2935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ko-KR" sz="20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Q&amp;A</a:t>
            </a:r>
            <a:endParaRPr lang="ko-KR" altLang="en-US" sz="2000" b="1" i="1" smtClean="0">
              <a:solidFill>
                <a:srgbClr val="000000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95767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609" y="143225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기본 검색</a:t>
            </a: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533400" y="2262188"/>
            <a:ext cx="8001000" cy="24622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ko-KR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만성 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형 간염환자에 인터페론치료를 실시하였으나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효과를 보지 못했습니다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부작용이 적으며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쉽게 복용 할 수 있는 경구용 치료제 </a:t>
            </a:r>
            <a:r>
              <a:rPr lang="ko-KR" altLang="en-US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라미부딘으로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치료하려 합니다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이전에 그 효과를 알아보고 싶습니다</a:t>
            </a: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pic>
        <p:nvPicPr>
          <p:cNvPr id="18436" name="Picture 2" descr="C:\Users\Julie Kwak\AppData\Local\Microsoft\Windows\Temporary Internet Files\Low\Content.IE5\8SSHYMH2\MC90043485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38325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/>
        </p:nvSpPr>
        <p:spPr bwMode="auto">
          <a:xfrm>
            <a:off x="982663" y="5276850"/>
            <a:ext cx="6934200" cy="8191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Keyword : (chronic hepatitis OR </a:t>
            </a:r>
            <a:r>
              <a:rPr lang="en-US" altLang="ko-KR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chb</a:t>
            </a:r>
            <a:r>
              <a:rPr lang="en-US" altLang="ko-K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) AND interferon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AND </a:t>
            </a:r>
            <a:r>
              <a:rPr lang="en-US" altLang="ko-KR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lamivudine</a:t>
            </a:r>
            <a:r>
              <a:rPr lang="en-US" altLang="ko-K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  </a:t>
            </a:r>
            <a:endParaRPr lang="ko-KR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0735" y="536873"/>
            <a:ext cx="2613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200" b="1" i="1" dirty="0" err="1">
                <a:solidFill>
                  <a:srgbClr val="3333C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맑은 고딕" pitchFamily="50" charset="-127"/>
                <a:cs typeface="Verdana" pitchFamily="34" charset="0"/>
              </a:rPr>
              <a:t>PubMed</a:t>
            </a:r>
            <a:endParaRPr lang="ko-KR" altLang="en-US" sz="3200" b="1" i="1" dirty="0">
              <a:solidFill>
                <a:srgbClr val="3333C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맑은 고딕" pitchFamily="50" charset="-127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614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32423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기본 검색</a:t>
            </a:r>
          </a:p>
        </p:txBody>
      </p:sp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284328" y="1875892"/>
            <a:ext cx="838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ko-KR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i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PICO</a:t>
            </a:r>
            <a:r>
              <a:rPr lang="en-US" altLang="ko-KR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 의한 검색</a:t>
            </a:r>
            <a:endParaRPr lang="en-US" altLang="ko-KR" i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460" name="직사각형 6"/>
          <p:cNvSpPr>
            <a:spLocks noChangeArrowheads="1"/>
          </p:cNvSpPr>
          <p:nvPr/>
        </p:nvSpPr>
        <p:spPr bwMode="auto">
          <a:xfrm>
            <a:off x="228600" y="2289175"/>
            <a:ext cx="86106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b="1" u="sng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만성 </a:t>
            </a:r>
            <a:r>
              <a:rPr lang="en-US" altLang="ko-KR" b="1" u="sng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</a:t>
            </a:r>
            <a:r>
              <a:rPr lang="ko-KR" altLang="en-US" b="1" u="sng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형 간염환자</a:t>
            </a:r>
            <a:r>
              <a:rPr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(Patient)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b="1" u="sng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인터페론치료</a:t>
            </a:r>
            <a:r>
              <a:rPr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를 실시하였으나</a:t>
            </a:r>
            <a:r>
              <a:rPr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(Intervention)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b="1" u="sng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효과를 보지 못했습니다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(Outcome)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부작용이 적으며</a:t>
            </a:r>
            <a:r>
              <a:rPr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쉽게 복용 할 수 있는 경구용 치료제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u="sng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라미부딘으로</a:t>
            </a:r>
            <a:r>
              <a:rPr lang="ko-KR" altLang="en-US" b="1" u="sng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치료 </a:t>
            </a:r>
            <a:r>
              <a:rPr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이전에 그 효과를 알아보고 싶습니다</a:t>
            </a:r>
            <a:r>
              <a:rPr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(Comparison)</a:t>
            </a: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255588" y="4572000"/>
            <a:ext cx="8686800" cy="20574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381000" y="4824413"/>
            <a:ext cx="84423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i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PICO</a:t>
            </a:r>
            <a:r>
              <a:rPr lang="ko-KR" altLang="en-US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란 </a:t>
            </a:r>
            <a:r>
              <a:rPr lang="en-US" altLang="ko-KR" i="0" u="sng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Patient(</a:t>
            </a:r>
            <a:r>
              <a:rPr lang="ko-KR" altLang="en-US" i="0" u="sng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환자</a:t>
            </a:r>
            <a:r>
              <a:rPr lang="en-US" altLang="ko-KR" i="0" u="sng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), Intervention(</a:t>
            </a:r>
            <a:r>
              <a:rPr lang="ko-KR" altLang="en-US" i="0" u="sng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치료방법</a:t>
            </a:r>
            <a:r>
              <a:rPr lang="en-US" altLang="ko-KR" i="0" u="sng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), Comparator(</a:t>
            </a:r>
            <a:r>
              <a:rPr lang="ko-KR" altLang="en-US" i="0" u="sng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비교대상</a:t>
            </a:r>
            <a:r>
              <a:rPr lang="en-US" altLang="ko-KR" i="0" u="sng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), Outcome(</a:t>
            </a:r>
            <a:r>
              <a:rPr lang="ko-KR" altLang="en-US" i="0" u="sng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결과</a:t>
            </a:r>
            <a:r>
              <a:rPr lang="en-US" altLang="ko-KR" i="0" u="sng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약자로서 치료방법을 선택할 수 있는 근거중심의학의 </a:t>
            </a:r>
            <a:endParaRPr lang="en-US" altLang="ko-KR" i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o-KR" altLang="en-US" i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결정 방식 </a:t>
            </a:r>
            <a:endParaRPr lang="en-US" altLang="ko-KR" i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ko-KR" i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altLang="ko-KR" i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PICO</a:t>
            </a:r>
            <a:r>
              <a:rPr lang="ko-KR" altLang="en-US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를 기반으로 불리언 연산자</a:t>
            </a:r>
            <a:r>
              <a:rPr lang="en-US" altLang="ko-KR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(AND, OR, NOT)</a:t>
            </a:r>
            <a:r>
              <a:rPr lang="ko-KR" altLang="en-US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을 사용하여 보다 효율적인</a:t>
            </a:r>
            <a:endParaRPr lang="en-US" altLang="ko-KR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검색을 수행할 수 있음 </a:t>
            </a:r>
            <a:endParaRPr lang="en-US" altLang="ko-KR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0735" y="536873"/>
            <a:ext cx="2613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200" b="1" i="1" dirty="0" err="1">
                <a:solidFill>
                  <a:srgbClr val="3333C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맑은 고딕" pitchFamily="50" charset="-127"/>
                <a:cs typeface="Verdana" pitchFamily="34" charset="0"/>
              </a:rPr>
              <a:t>PubMed</a:t>
            </a:r>
            <a:endParaRPr lang="ko-KR" altLang="en-US" sz="3200" b="1" i="1" dirty="0">
              <a:solidFill>
                <a:srgbClr val="3333C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맑은 고딕" pitchFamily="50" charset="-127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8559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3" y="1447800"/>
            <a:ext cx="8743950" cy="47244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20483" name="모서리가 둥근 직사각형 5"/>
          <p:cNvSpPr>
            <a:spLocks noChangeArrowheads="1"/>
          </p:cNvSpPr>
          <p:nvPr/>
        </p:nvSpPr>
        <p:spPr bwMode="auto">
          <a:xfrm>
            <a:off x="242888" y="3871913"/>
            <a:ext cx="1752600" cy="1752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0484" name="모서리가 둥근 직사각형 6"/>
          <p:cNvSpPr>
            <a:spLocks noChangeArrowheads="1"/>
          </p:cNvSpPr>
          <p:nvPr/>
        </p:nvSpPr>
        <p:spPr bwMode="auto">
          <a:xfrm>
            <a:off x="3048000" y="3886200"/>
            <a:ext cx="1752600" cy="1752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0485" name="모서리가 둥근 직사각형 7"/>
          <p:cNvSpPr>
            <a:spLocks noChangeArrowheads="1"/>
          </p:cNvSpPr>
          <p:nvPr/>
        </p:nvSpPr>
        <p:spPr bwMode="auto">
          <a:xfrm>
            <a:off x="5943600" y="3886200"/>
            <a:ext cx="1752600" cy="1752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0486" name="모서리가 둥근 직사각형 8"/>
          <p:cNvSpPr>
            <a:spLocks noChangeArrowheads="1"/>
          </p:cNvSpPr>
          <p:nvPr/>
        </p:nvSpPr>
        <p:spPr bwMode="auto">
          <a:xfrm>
            <a:off x="1676400" y="1711325"/>
            <a:ext cx="5791200" cy="609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0487" name="모서리가 둥근 직사각형 9"/>
          <p:cNvSpPr>
            <a:spLocks noChangeArrowheads="1"/>
          </p:cNvSpPr>
          <p:nvPr/>
        </p:nvSpPr>
        <p:spPr bwMode="auto">
          <a:xfrm>
            <a:off x="7848600" y="1447800"/>
            <a:ext cx="1066800" cy="228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0488" name="모서리가 둥근 사각형 설명선 10"/>
          <p:cNvSpPr>
            <a:spLocks noChangeArrowheads="1"/>
          </p:cNvSpPr>
          <p:nvPr/>
        </p:nvSpPr>
        <p:spPr bwMode="auto">
          <a:xfrm>
            <a:off x="5867400" y="2590800"/>
            <a:ext cx="2286000" cy="838200"/>
          </a:xfrm>
          <a:prstGeom prst="wedgeRoundRectCallout">
            <a:avLst>
              <a:gd name="adj1" fmla="val -39542"/>
              <a:gd name="adj2" fmla="val -79833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PubMed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기본 검색창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 제한자</a:t>
            </a: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설정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고급검색  지원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489" name="모서리가 둥근 사각형 설명선 11"/>
          <p:cNvSpPr>
            <a:spLocks noChangeArrowheads="1"/>
          </p:cNvSpPr>
          <p:nvPr/>
        </p:nvSpPr>
        <p:spPr bwMode="auto">
          <a:xfrm>
            <a:off x="228600" y="5943600"/>
            <a:ext cx="2209800" cy="381000"/>
          </a:xfrm>
          <a:prstGeom prst="wedgeRoundRectCallout">
            <a:avLst>
              <a:gd name="adj1" fmla="val -22667"/>
              <a:gd name="adj2" fmla="val -118991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PubMed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이용 가이드</a:t>
            </a:r>
          </a:p>
        </p:txBody>
      </p:sp>
      <p:sp>
        <p:nvSpPr>
          <p:cNvPr id="20490" name="모서리가 둥근 사각형 설명선 12"/>
          <p:cNvSpPr>
            <a:spLocks noChangeArrowheads="1"/>
          </p:cNvSpPr>
          <p:nvPr/>
        </p:nvSpPr>
        <p:spPr bwMode="auto">
          <a:xfrm>
            <a:off x="2819400" y="5943600"/>
            <a:ext cx="2209800" cy="609600"/>
          </a:xfrm>
          <a:prstGeom prst="wedgeRoundRectCallout">
            <a:avLst>
              <a:gd name="adj1" fmla="val -7843"/>
              <a:gd name="adj2" fmla="val -91231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PubMed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기본 검색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Tool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20491" name="모서리가 둥근 사각형 설명선 14"/>
          <p:cNvSpPr>
            <a:spLocks noChangeArrowheads="1"/>
          </p:cNvSpPr>
          <p:nvPr/>
        </p:nvSpPr>
        <p:spPr bwMode="auto">
          <a:xfrm>
            <a:off x="5867400" y="6019800"/>
            <a:ext cx="2667000" cy="609600"/>
          </a:xfrm>
          <a:prstGeom prst="wedgeRoundRectCallout">
            <a:avLst>
              <a:gd name="adj1" fmla="val 9449"/>
              <a:gd name="adj2" fmla="val -95708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MeSH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출판물 검색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임상시험 검색 </a:t>
            </a: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Tool</a:t>
            </a:r>
            <a:endParaRPr lang="ko-KR" altLang="en-US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초기 접속 화면</a:t>
            </a:r>
          </a:p>
        </p:txBody>
      </p:sp>
    </p:spTree>
    <p:extLst>
      <p:ext uri="{BB962C8B-B14F-4D97-AF65-F5344CB8AC3E}">
        <p14:creationId xmlns:p14="http://schemas.microsoft.com/office/powerpoint/2010/main" val="2693134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40798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및 활용 안내</a:t>
            </a:r>
            <a:r>
              <a:rPr lang="en-US" altLang="ko-KR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기본 검색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1390650"/>
            <a:ext cx="8534400" cy="45720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모서리가 둥근 직사각형 5"/>
          <p:cNvSpPr>
            <a:spLocks noChangeArrowheads="1"/>
          </p:cNvSpPr>
          <p:nvPr/>
        </p:nvSpPr>
        <p:spPr bwMode="auto">
          <a:xfrm>
            <a:off x="1455738" y="1600200"/>
            <a:ext cx="5715000" cy="4984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b="1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1509" name="모서리가 둥근 사각형 설명선 6"/>
          <p:cNvSpPr>
            <a:spLocks noChangeArrowheads="1"/>
          </p:cNvSpPr>
          <p:nvPr/>
        </p:nvSpPr>
        <p:spPr bwMode="auto">
          <a:xfrm>
            <a:off x="5400675" y="2800350"/>
            <a:ext cx="3352800" cy="1752600"/>
          </a:xfrm>
          <a:prstGeom prst="wedgeRoundRectCallout">
            <a:avLst>
              <a:gd name="adj1" fmla="val -39542"/>
              <a:gd name="adj2" fmla="val -79833"/>
              <a:gd name="adj3" fmla="val 16667"/>
            </a:avLst>
          </a:prstGeom>
          <a:solidFill>
            <a:srgbClr val="CCFF66"/>
          </a:solidFill>
          <a:ln w="9525" algn="ctr">
            <a:solidFill>
              <a:srgbClr val="CCFF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검색어 입력</a:t>
            </a: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Tip!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불리언 연산자</a:t>
            </a: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(AND, OR, NOT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는 항상 대문자로 입력해야 하며</a:t>
            </a: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AND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연산자가 </a:t>
            </a: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OR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연산자 보다 우선 처리 되므로 </a:t>
            </a: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OR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연산자 앞 뒤의 키워드는 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괄호</a:t>
            </a:r>
            <a:r>
              <a:rPr lang="en-US" altLang="ko-KR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() </a:t>
            </a:r>
            <a:r>
              <a:rPr lang="ko-KR" altLang="en-US" sz="14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처리해야 함</a:t>
            </a:r>
            <a:endParaRPr lang="en-US" altLang="ko-KR" sz="14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3418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3799855ae3896721e86ca689fcc3968af42fc7"/>
</p:tagLst>
</file>

<file path=ppt/theme/theme1.xml><?xml version="1.0" encoding="utf-8"?>
<a:theme xmlns:a="http://schemas.openxmlformats.org/drawingml/2006/main" name="EBSCO Health_New Section">
  <a:themeElements>
    <a:clrScheme name="DynaMe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F9AAE"/>
      </a:accent1>
      <a:accent2>
        <a:srgbClr val="353535"/>
      </a:accent2>
      <a:accent3>
        <a:srgbClr val="F3F3F3"/>
      </a:accent3>
      <a:accent4>
        <a:srgbClr val="23538A"/>
      </a:accent4>
      <a:accent5>
        <a:srgbClr val="2DB1B6"/>
      </a:accent5>
      <a:accent6>
        <a:srgbClr val="FD4239"/>
      </a:accent6>
      <a:hlink>
        <a:srgbClr val="0000FF"/>
      </a:hlink>
      <a:folHlink>
        <a:srgbClr val="800080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BSCO Health_Body Slides">
  <a:themeElements>
    <a:clrScheme name="DynaMe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F9AAE"/>
      </a:accent1>
      <a:accent2>
        <a:srgbClr val="353535"/>
      </a:accent2>
      <a:accent3>
        <a:srgbClr val="F3F3F3"/>
      </a:accent3>
      <a:accent4>
        <a:srgbClr val="23538A"/>
      </a:accent4>
      <a:accent5>
        <a:srgbClr val="2DB1B6"/>
      </a:accent5>
      <a:accent6>
        <a:srgbClr val="FD4239"/>
      </a:accent6>
      <a:hlink>
        <a:srgbClr val="0000FF"/>
      </a:hlink>
      <a:folHlink>
        <a:srgbClr val="800080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DA435A49FBBA4490888E7F1EF9521B" ma:contentTypeVersion="0" ma:contentTypeDescription="Create a new document." ma:contentTypeScope="" ma:versionID="b93d2cab36d477adb74dae7abfa3c96f">
  <xsd:schema xmlns:xsd="http://www.w3.org/2001/XMLSchema" xmlns:p="http://schemas.microsoft.com/office/2006/metadata/properties" targetNamespace="http://schemas.microsoft.com/office/2006/metadata/properties" ma:root="true" ma:fieldsID="d2b38e92e01493b6a9ea22f40540c5d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3A01554-9E0C-4526-A581-9E6C2C424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364A5E1-9036-42D3-A030-CDA3C149EC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CC7A56-064E-49D3-9A85-CB64022A5317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3552</TotalTime>
  <Words>1580</Words>
  <Application>Microsoft Office PowerPoint</Application>
  <PresentationFormat>화면 슬라이드 쇼(4:3)</PresentationFormat>
  <Paragraphs>233</Paragraphs>
  <Slides>37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37</vt:i4>
      </vt:variant>
    </vt:vector>
  </HeadingPairs>
  <TitlesOfParts>
    <vt:vector size="39" baseType="lpstr">
      <vt:lpstr>EBSCO Health_New Section</vt:lpstr>
      <vt:lpstr>EBSCO Health_Body Slides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EBSCO Publishing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blucia</dc:creator>
  <cp:lastModifiedBy>Julie Kwak</cp:lastModifiedBy>
  <cp:revision>166</cp:revision>
  <dcterms:created xsi:type="dcterms:W3CDTF">2014-10-02T13:28:40Z</dcterms:created>
  <dcterms:modified xsi:type="dcterms:W3CDTF">2015-03-04T05:11:30Z</dcterms:modified>
</cp:coreProperties>
</file>